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6" r:id="rId2"/>
    <p:sldId id="263" r:id="rId3"/>
    <p:sldId id="262" r:id="rId4"/>
    <p:sldId id="270" r:id="rId5"/>
    <p:sldId id="264" r:id="rId6"/>
    <p:sldId id="267" r:id="rId7"/>
    <p:sldId id="271" r:id="rId8"/>
    <p:sldId id="268" r:id="rId9"/>
    <p:sldId id="272" r:id="rId10"/>
    <p:sldId id="269" r:id="rId11"/>
    <p:sldId id="274"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2" d="100"/>
          <a:sy n="82" d="100"/>
        </p:scale>
        <p:origin x="6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42FFA-89D0-4D9C-9BF8-F65874504E1D}" type="datetimeFigureOut">
              <a:rPr lang="lt-LT" smtClean="0"/>
              <a:t>2018-05-04</a:t>
            </a:fld>
            <a:endParaRPr lang="lt-LT"/>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EC103B-4D14-48A7-9424-EE8FB12DD4E0}" type="slidenum">
              <a:rPr lang="lt-LT" smtClean="0"/>
              <a:t>‹#›</a:t>
            </a:fld>
            <a:endParaRPr lang="lt-LT"/>
          </a:p>
        </p:txBody>
      </p:sp>
    </p:spTree>
    <p:extLst>
      <p:ext uri="{BB962C8B-B14F-4D97-AF65-F5344CB8AC3E}">
        <p14:creationId xmlns:p14="http://schemas.microsoft.com/office/powerpoint/2010/main" val="78508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FEC103B-4D14-48A7-9424-EE8FB12DD4E0}" type="slidenum">
              <a:rPr lang="lt-LT" smtClean="0"/>
              <a:t>1</a:t>
            </a:fld>
            <a:endParaRPr lang="lt-LT"/>
          </a:p>
        </p:txBody>
      </p:sp>
    </p:spTree>
    <p:extLst>
      <p:ext uri="{BB962C8B-B14F-4D97-AF65-F5344CB8AC3E}">
        <p14:creationId xmlns:p14="http://schemas.microsoft.com/office/powerpoint/2010/main" val="329693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10</a:t>
            </a:fld>
            <a:endParaRPr lang="lt-LT"/>
          </a:p>
        </p:txBody>
      </p:sp>
    </p:spTree>
    <p:extLst>
      <p:ext uri="{BB962C8B-B14F-4D97-AF65-F5344CB8AC3E}">
        <p14:creationId xmlns:p14="http://schemas.microsoft.com/office/powerpoint/2010/main" val="2560979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11</a:t>
            </a:fld>
            <a:endParaRPr lang="lt-LT"/>
          </a:p>
        </p:txBody>
      </p:sp>
    </p:spTree>
    <p:extLst>
      <p:ext uri="{BB962C8B-B14F-4D97-AF65-F5344CB8AC3E}">
        <p14:creationId xmlns:p14="http://schemas.microsoft.com/office/powerpoint/2010/main" val="4271531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10"/>
          </p:nvPr>
        </p:nvSpPr>
        <p:spPr/>
        <p:txBody>
          <a:bodyPr/>
          <a:lstStyle/>
          <a:p>
            <a:fld id="{DFEC103B-4D14-48A7-9424-EE8FB12DD4E0}" type="slidenum">
              <a:rPr lang="lt-LT" smtClean="0"/>
              <a:t>12</a:t>
            </a:fld>
            <a:endParaRPr lang="lt-LT"/>
          </a:p>
        </p:txBody>
      </p:sp>
    </p:spTree>
    <p:extLst>
      <p:ext uri="{BB962C8B-B14F-4D97-AF65-F5344CB8AC3E}">
        <p14:creationId xmlns:p14="http://schemas.microsoft.com/office/powerpoint/2010/main" val="1730916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EC103B-4D14-48A7-9424-EE8FB12DD4E0}" type="slidenum">
              <a:rPr lang="lt-LT" smtClean="0"/>
              <a:t>2</a:t>
            </a:fld>
            <a:endParaRPr lang="lt-LT"/>
          </a:p>
        </p:txBody>
      </p:sp>
    </p:spTree>
    <p:extLst>
      <p:ext uri="{BB962C8B-B14F-4D97-AF65-F5344CB8AC3E}">
        <p14:creationId xmlns:p14="http://schemas.microsoft.com/office/powerpoint/2010/main" val="286737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3</a:t>
            </a:fld>
            <a:endParaRPr lang="lt-LT"/>
          </a:p>
        </p:txBody>
      </p:sp>
    </p:spTree>
    <p:extLst>
      <p:ext uri="{BB962C8B-B14F-4D97-AF65-F5344CB8AC3E}">
        <p14:creationId xmlns:p14="http://schemas.microsoft.com/office/powerpoint/2010/main" val="549678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4</a:t>
            </a:fld>
            <a:endParaRPr lang="lt-LT"/>
          </a:p>
        </p:txBody>
      </p:sp>
    </p:spTree>
    <p:extLst>
      <p:ext uri="{BB962C8B-B14F-4D97-AF65-F5344CB8AC3E}">
        <p14:creationId xmlns:p14="http://schemas.microsoft.com/office/powerpoint/2010/main" val="3152380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5</a:t>
            </a:fld>
            <a:endParaRPr lang="lt-LT"/>
          </a:p>
        </p:txBody>
      </p:sp>
    </p:spTree>
    <p:extLst>
      <p:ext uri="{BB962C8B-B14F-4D97-AF65-F5344CB8AC3E}">
        <p14:creationId xmlns:p14="http://schemas.microsoft.com/office/powerpoint/2010/main" val="1157917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6</a:t>
            </a:fld>
            <a:endParaRPr lang="lt-LT"/>
          </a:p>
        </p:txBody>
      </p:sp>
    </p:spTree>
    <p:extLst>
      <p:ext uri="{BB962C8B-B14F-4D97-AF65-F5344CB8AC3E}">
        <p14:creationId xmlns:p14="http://schemas.microsoft.com/office/powerpoint/2010/main" val="210841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7</a:t>
            </a:fld>
            <a:endParaRPr lang="lt-LT"/>
          </a:p>
        </p:txBody>
      </p:sp>
    </p:spTree>
    <p:extLst>
      <p:ext uri="{BB962C8B-B14F-4D97-AF65-F5344CB8AC3E}">
        <p14:creationId xmlns:p14="http://schemas.microsoft.com/office/powerpoint/2010/main" val="86329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8</a:t>
            </a:fld>
            <a:endParaRPr lang="lt-LT"/>
          </a:p>
        </p:txBody>
      </p:sp>
    </p:spTree>
    <p:extLst>
      <p:ext uri="{BB962C8B-B14F-4D97-AF65-F5344CB8AC3E}">
        <p14:creationId xmlns:p14="http://schemas.microsoft.com/office/powerpoint/2010/main" val="2421620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a:p>
        </p:txBody>
      </p:sp>
      <p:sp>
        <p:nvSpPr>
          <p:cNvPr id="4" name="Slide Number Placeholder 3"/>
          <p:cNvSpPr>
            <a:spLocks noGrp="1"/>
          </p:cNvSpPr>
          <p:nvPr>
            <p:ph type="sldNum" sz="quarter" idx="10"/>
          </p:nvPr>
        </p:nvSpPr>
        <p:spPr/>
        <p:txBody>
          <a:bodyPr/>
          <a:lstStyle/>
          <a:p>
            <a:fld id="{DFEC103B-4D14-48A7-9424-EE8FB12DD4E0}" type="slidenum">
              <a:rPr lang="lt-LT" smtClean="0"/>
              <a:t>9</a:t>
            </a:fld>
            <a:endParaRPr lang="lt-LT"/>
          </a:p>
        </p:txBody>
      </p:sp>
    </p:spTree>
    <p:extLst>
      <p:ext uri="{BB962C8B-B14F-4D97-AF65-F5344CB8AC3E}">
        <p14:creationId xmlns:p14="http://schemas.microsoft.com/office/powerpoint/2010/main" val="2549706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86458" y="1674312"/>
            <a:ext cx="8804366" cy="197571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3118621" y="3706654"/>
            <a:ext cx="7940040" cy="12965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FBAD197-213E-423D-9E44-5E4026679F51}"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pic>
        <p:nvPicPr>
          <p:cNvPr id="8" name="Picture 7"/>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3158744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D3011B-B73C-4D6D-BE3B-D0D3B4057B11}"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1948984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14D5FC-27B2-49CE-9535-E95DC78DD42E}"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1798232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77441" y="1238247"/>
            <a:ext cx="9538062" cy="1325563"/>
          </a:xfrm>
        </p:spPr>
        <p:txBody>
          <a:bodyPr/>
          <a:lstStyle/>
          <a:p>
            <a:r>
              <a:rPr lang="en-US"/>
              <a:t>Click to edit Master title style</a:t>
            </a:r>
          </a:p>
        </p:txBody>
      </p:sp>
      <p:sp>
        <p:nvSpPr>
          <p:cNvPr id="3" name="Content Placeholder 2"/>
          <p:cNvSpPr>
            <a:spLocks noGrp="1"/>
          </p:cNvSpPr>
          <p:nvPr>
            <p:ph idx="1"/>
          </p:nvPr>
        </p:nvSpPr>
        <p:spPr>
          <a:xfrm>
            <a:off x="838200" y="2899953"/>
            <a:ext cx="10515600" cy="32770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FA13B-C7A0-4DAA-9C5F-F18E82DDD274}"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pic>
        <p:nvPicPr>
          <p:cNvPr id="8" name="Picture 7"/>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382212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B4EFE5D-A8D0-4F21-AA1A-369C62688A73}" type="datetime1">
              <a:rPr lang="en-US" smtClean="0"/>
              <a:t>2018-05-04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DE0F8-9344-4483-BF6C-391B1133A400}" type="slidenum">
              <a:rPr lang="en-US" smtClean="0"/>
              <a:t>‹#›</a:t>
            </a:fld>
            <a:endParaRPr lang="en-US"/>
          </a:p>
        </p:txBody>
      </p:sp>
      <p:sp>
        <p:nvSpPr>
          <p:cNvPr id="7" name="Title 1"/>
          <p:cNvSpPr>
            <a:spLocks noGrp="1"/>
          </p:cNvSpPr>
          <p:nvPr>
            <p:ph type="ctrTitle"/>
          </p:nvPr>
        </p:nvSpPr>
        <p:spPr>
          <a:xfrm>
            <a:off x="3174274" y="248194"/>
            <a:ext cx="8804366" cy="1975713"/>
          </a:xfrm>
        </p:spPr>
        <p:txBody>
          <a:bodyPr anchor="b"/>
          <a:lstStyle>
            <a:lvl1pPr algn="ctr">
              <a:defRPr sz="6000"/>
            </a:lvl1pPr>
          </a:lstStyle>
          <a:p>
            <a:r>
              <a:rPr lang="en-US"/>
              <a:t>Click to edit Master title style</a:t>
            </a:r>
            <a:endParaRPr lang="en-US" dirty="0"/>
          </a:p>
        </p:txBody>
      </p:sp>
      <p:sp>
        <p:nvSpPr>
          <p:cNvPr id="8" name="Subtitle 2"/>
          <p:cNvSpPr>
            <a:spLocks noGrp="1"/>
          </p:cNvSpPr>
          <p:nvPr>
            <p:ph type="subTitle" idx="1"/>
          </p:nvPr>
        </p:nvSpPr>
        <p:spPr>
          <a:xfrm>
            <a:off x="4038600" y="2485119"/>
            <a:ext cx="7940040" cy="129653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0" name="Picture 9"/>
          <p:cNvPicPr>
            <a:picLocks noChangeAspect="1"/>
          </p:cNvPicPr>
          <p:nvPr/>
        </p:nvPicPr>
        <p:blipFill>
          <a:blip r:embed="rId2"/>
          <a:stretch>
            <a:fillRect/>
          </a:stretch>
        </p:blipFill>
        <p:spPr>
          <a:xfrm>
            <a:off x="0" y="0"/>
            <a:ext cx="2181225" cy="2228850"/>
          </a:xfrm>
          <a:prstGeom prst="rect">
            <a:avLst/>
          </a:prstGeom>
        </p:spPr>
      </p:pic>
    </p:spTree>
    <p:extLst>
      <p:ext uri="{BB962C8B-B14F-4D97-AF65-F5344CB8AC3E}">
        <p14:creationId xmlns:p14="http://schemas.microsoft.com/office/powerpoint/2010/main" val="106214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5189" y="1316624"/>
            <a:ext cx="9028610"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821576"/>
            <a:ext cx="5181600" cy="33613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821575"/>
            <a:ext cx="5181600" cy="33553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9C39D9-11FC-458F-9437-4D0645975AF1}"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pic>
        <p:nvPicPr>
          <p:cNvPr id="9" name="Picture 8"/>
          <p:cNvPicPr>
            <a:picLocks noChangeAspect="1"/>
          </p:cNvPicPr>
          <p:nvPr/>
        </p:nvPicPr>
        <p:blipFill>
          <a:blip r:embed="rId2"/>
          <a:stretch>
            <a:fillRect/>
          </a:stretch>
        </p:blipFill>
        <p:spPr>
          <a:xfrm>
            <a:off x="28575" y="0"/>
            <a:ext cx="2181225" cy="2228850"/>
          </a:xfrm>
          <a:prstGeom prst="rect">
            <a:avLst/>
          </a:prstGeom>
        </p:spPr>
      </p:pic>
    </p:spTree>
    <p:extLst>
      <p:ext uri="{BB962C8B-B14F-4D97-AF65-F5344CB8AC3E}">
        <p14:creationId xmlns:p14="http://schemas.microsoft.com/office/powerpoint/2010/main" val="734399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7F6248-2F92-47A6-9F5C-49B452168D3C}" type="datetime1">
              <a:rPr lang="en-US" smtClean="0"/>
              <a:t>2018-05-04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72414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3BAD0E-728B-4C8F-BA7A-4E0F94BBB6D3}" type="datetime1">
              <a:rPr lang="en-US" smtClean="0"/>
              <a:t>2018-05-04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868767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655C9-6190-478B-8E14-DADF3887117C}" type="datetime1">
              <a:rPr lang="en-US" smtClean="0"/>
              <a:t>2018-05-04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403300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C631E7-1BC5-4E73-B3A5-AC0DD3706335}"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4056778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FBA51E7-2D74-48B2-8813-328FFA501309}" type="datetime1">
              <a:rPr lang="en-US" smtClean="0"/>
              <a:t>2018-05-04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DE0F8-9344-4483-BF6C-391B1133A400}" type="slidenum">
              <a:rPr lang="en-US" smtClean="0"/>
              <a:t>‹#›</a:t>
            </a:fld>
            <a:endParaRPr lang="en-US"/>
          </a:p>
        </p:txBody>
      </p:sp>
    </p:spTree>
    <p:extLst>
      <p:ext uri="{BB962C8B-B14F-4D97-AF65-F5344CB8AC3E}">
        <p14:creationId xmlns:p14="http://schemas.microsoft.com/office/powerpoint/2010/main" val="295295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77882"/>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3082833"/>
            <a:ext cx="10515600" cy="30941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A0FA8-CE32-49D6-92A7-052B7C04BEC2}" type="datetime1">
              <a:rPr lang="en-US" smtClean="0"/>
              <a:t>2018-05-04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DE0F8-9344-4483-BF6C-391B1133A400}" type="slidenum">
              <a:rPr lang="en-US" smtClean="0"/>
              <a:t>‹#›</a:t>
            </a:fld>
            <a:endParaRPr lang="en-US"/>
          </a:p>
        </p:txBody>
      </p:sp>
    </p:spTree>
    <p:extLst>
      <p:ext uri="{BB962C8B-B14F-4D97-AF65-F5344CB8AC3E}">
        <p14:creationId xmlns:p14="http://schemas.microsoft.com/office/powerpoint/2010/main" val="174470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1384" y="2492896"/>
            <a:ext cx="11382594" cy="2130513"/>
          </a:xfrm>
        </p:spPr>
        <p:txBody>
          <a:bodyPr>
            <a:normAutofit fontScale="90000"/>
          </a:bodyPr>
          <a:lstStyle/>
          <a:p>
            <a:pPr>
              <a:lnSpc>
                <a:spcPct val="100000"/>
              </a:lnSpc>
            </a:pPr>
            <a:br>
              <a:rPr lang="lt-LT" sz="3600" b="1" dirty="0"/>
            </a:br>
            <a:br>
              <a:rPr lang="lt-LT" sz="3600" b="1" dirty="0"/>
            </a:br>
            <a:r>
              <a:rPr lang="en-GB" sz="3600" b="1" dirty="0"/>
              <a:t>Mentoring for youth entrepreneurship support</a:t>
            </a:r>
            <a:r>
              <a:rPr lang="lt-LT" sz="3600" b="1" dirty="0"/>
              <a:t>. </a:t>
            </a:r>
            <a:r>
              <a:rPr lang="en-GB" sz="3600" b="1" dirty="0"/>
              <a:t> BONUS LT-LV</a:t>
            </a:r>
            <a:br>
              <a:rPr lang="lt-LT" sz="3600" b="1" dirty="0"/>
            </a:br>
            <a:br>
              <a:rPr lang="lt-LT" sz="3600" b="1" dirty="0"/>
            </a:br>
            <a:r>
              <a:rPr lang="lt-LT" sz="2000" dirty="0" err="1"/>
              <a:t>This</a:t>
            </a:r>
            <a:r>
              <a:rPr lang="lt-LT" sz="2000" dirty="0"/>
              <a:t> </a:t>
            </a:r>
            <a:r>
              <a:rPr lang="lt-LT" sz="2000" dirty="0" err="1"/>
              <a:t>publication</a:t>
            </a:r>
            <a:r>
              <a:rPr lang="lt-LT" sz="2000" dirty="0"/>
              <a:t> </a:t>
            </a:r>
            <a:r>
              <a:rPr lang="lt-LT" sz="2000" dirty="0" err="1"/>
              <a:t>has</a:t>
            </a:r>
            <a:r>
              <a:rPr lang="lt-LT" sz="2000" dirty="0"/>
              <a:t> </a:t>
            </a:r>
            <a:r>
              <a:rPr lang="lt-LT" sz="2000" dirty="0" err="1"/>
              <a:t>been</a:t>
            </a:r>
            <a:r>
              <a:rPr lang="lt-LT" sz="2000" dirty="0"/>
              <a:t> </a:t>
            </a:r>
            <a:r>
              <a:rPr lang="lt-LT" sz="2000" dirty="0" err="1"/>
              <a:t>produced</a:t>
            </a:r>
            <a:r>
              <a:rPr lang="lt-LT" sz="2000" dirty="0"/>
              <a:t> </a:t>
            </a:r>
            <a:r>
              <a:rPr lang="lt-LT" sz="2000" dirty="0" err="1"/>
              <a:t>with</a:t>
            </a:r>
            <a:r>
              <a:rPr lang="lt-LT" sz="2000" dirty="0"/>
              <a:t> </a:t>
            </a:r>
            <a:r>
              <a:rPr lang="lt-LT" sz="2000" dirty="0" err="1"/>
              <a:t>the</a:t>
            </a:r>
            <a:r>
              <a:rPr lang="lt-LT" sz="2000" dirty="0"/>
              <a:t> </a:t>
            </a:r>
            <a:r>
              <a:rPr lang="lt-LT" sz="2000" dirty="0" err="1"/>
              <a:t>financial</a:t>
            </a:r>
            <a:r>
              <a:rPr lang="lt-LT" sz="2000" dirty="0"/>
              <a:t> </a:t>
            </a:r>
            <a:r>
              <a:rPr lang="lt-LT" sz="2000" dirty="0" err="1"/>
              <a:t>assistance</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 </a:t>
            </a:r>
            <a:r>
              <a:rPr lang="lt-LT" sz="2000" dirty="0" err="1"/>
              <a:t>The</a:t>
            </a:r>
            <a:r>
              <a:rPr lang="lt-LT" sz="2000" dirty="0"/>
              <a:t> </a:t>
            </a:r>
            <a:r>
              <a:rPr lang="lt-LT" sz="2000" dirty="0" err="1"/>
              <a:t>contents</a:t>
            </a:r>
            <a:r>
              <a:rPr lang="lt-LT" sz="2000" dirty="0"/>
              <a:t> </a:t>
            </a:r>
            <a:r>
              <a:rPr lang="lt-LT" sz="2000" dirty="0" err="1"/>
              <a:t>of</a:t>
            </a:r>
            <a:r>
              <a:rPr lang="lt-LT" sz="2000" dirty="0"/>
              <a:t> </a:t>
            </a:r>
            <a:r>
              <a:rPr lang="lt-LT" sz="2000" dirty="0" err="1"/>
              <a:t>this</a:t>
            </a:r>
            <a:r>
              <a:rPr lang="lt-LT" sz="2000" dirty="0"/>
              <a:t> </a:t>
            </a:r>
            <a:r>
              <a:rPr lang="lt-LT" sz="2000" dirty="0" err="1"/>
              <a:t>publication</a:t>
            </a:r>
            <a:r>
              <a:rPr lang="lt-LT" sz="2000" dirty="0"/>
              <a:t> are </a:t>
            </a:r>
            <a:r>
              <a:rPr lang="lt-LT" sz="2000" dirty="0" err="1"/>
              <a:t>the</a:t>
            </a:r>
            <a:r>
              <a:rPr lang="lt-LT" sz="2000" dirty="0"/>
              <a:t> </a:t>
            </a:r>
            <a:r>
              <a:rPr lang="lt-LT" sz="2000" dirty="0" err="1"/>
              <a:t>sole</a:t>
            </a:r>
            <a:r>
              <a:rPr lang="lt-LT" sz="2000" dirty="0"/>
              <a:t> </a:t>
            </a:r>
            <a:r>
              <a:rPr lang="lt-LT" sz="2000" dirty="0" err="1"/>
              <a:t>responsibility</a:t>
            </a:r>
            <a:r>
              <a:rPr lang="lt-LT" sz="2000" dirty="0"/>
              <a:t> </a:t>
            </a:r>
            <a:r>
              <a:rPr lang="lt-LT" sz="2000" dirty="0" err="1"/>
              <a:t>of</a:t>
            </a:r>
            <a:r>
              <a:rPr lang="lt-LT" sz="2000" dirty="0"/>
              <a:t> Kaunas </a:t>
            </a:r>
            <a:r>
              <a:rPr lang="lt-LT" sz="2000" dirty="0" err="1"/>
              <a:t>university</a:t>
            </a:r>
            <a:r>
              <a:rPr lang="lt-LT" sz="2000" dirty="0"/>
              <a:t> </a:t>
            </a:r>
            <a:r>
              <a:rPr lang="lt-LT" sz="2000" dirty="0" err="1"/>
              <a:t>of</a:t>
            </a:r>
            <a:r>
              <a:rPr lang="lt-LT" sz="2000" dirty="0"/>
              <a:t> </a:t>
            </a:r>
            <a:r>
              <a:rPr lang="lt-LT" sz="2000" dirty="0" err="1"/>
              <a:t>technology</a:t>
            </a:r>
            <a:r>
              <a:rPr lang="lt-LT" sz="2000" dirty="0"/>
              <a:t>, </a:t>
            </a:r>
            <a:r>
              <a:rPr lang="lt-LT" sz="2000" dirty="0" err="1"/>
              <a:t>Daugpils</a:t>
            </a:r>
            <a:r>
              <a:rPr lang="lt-LT" sz="2000" dirty="0"/>
              <a:t> </a:t>
            </a:r>
            <a:r>
              <a:rPr lang="lt-LT" sz="2000" dirty="0" err="1"/>
              <a:t>university</a:t>
            </a:r>
            <a:r>
              <a:rPr lang="lt-LT" sz="2000" dirty="0"/>
              <a:t> </a:t>
            </a:r>
            <a:r>
              <a:rPr lang="lt-LT" sz="2000" dirty="0" err="1"/>
              <a:t>and</a:t>
            </a:r>
            <a:r>
              <a:rPr lang="lt-LT" sz="2000" dirty="0"/>
              <a:t> PI PVC </a:t>
            </a:r>
            <a:r>
              <a:rPr lang="lt-LT" sz="2000" dirty="0" err="1"/>
              <a:t>and</a:t>
            </a:r>
            <a:r>
              <a:rPr lang="lt-LT" sz="2000" dirty="0"/>
              <a:t> </a:t>
            </a:r>
            <a:r>
              <a:rPr lang="lt-LT" sz="2000" dirty="0" err="1"/>
              <a:t>can</a:t>
            </a:r>
            <a:r>
              <a:rPr lang="lt-LT" sz="2000" dirty="0"/>
              <a:t> </a:t>
            </a:r>
            <a:r>
              <a:rPr lang="lt-LT" sz="2000" dirty="0" err="1"/>
              <a:t>under</a:t>
            </a:r>
            <a:r>
              <a:rPr lang="lt-LT" sz="2000" dirty="0"/>
              <a:t> </a:t>
            </a:r>
            <a:r>
              <a:rPr lang="lt-LT" sz="2000" dirty="0" err="1"/>
              <a:t>no</a:t>
            </a:r>
            <a:r>
              <a:rPr lang="lt-LT" sz="2000" dirty="0"/>
              <a:t> </a:t>
            </a:r>
            <a:r>
              <a:rPr lang="lt-LT" sz="2000" dirty="0" err="1"/>
              <a:t>circumstances</a:t>
            </a:r>
            <a:r>
              <a:rPr lang="lt-LT" sz="2000" dirty="0"/>
              <a:t> be </a:t>
            </a:r>
            <a:r>
              <a:rPr lang="lt-LT" sz="2000" dirty="0" err="1"/>
              <a:t>regarded</a:t>
            </a:r>
            <a:r>
              <a:rPr lang="lt-LT" sz="2000" dirty="0"/>
              <a:t> </a:t>
            </a:r>
            <a:r>
              <a:rPr lang="lt-LT" sz="2000" dirty="0" err="1"/>
              <a:t>as</a:t>
            </a:r>
            <a:r>
              <a:rPr lang="lt-LT" sz="2000" dirty="0"/>
              <a:t> </a:t>
            </a:r>
            <a:r>
              <a:rPr lang="lt-LT" sz="2000" dirty="0" err="1"/>
              <a:t>reflecting</a:t>
            </a:r>
            <a:r>
              <a:rPr lang="lt-LT" sz="2000" dirty="0"/>
              <a:t> </a:t>
            </a:r>
            <a:r>
              <a:rPr lang="lt-LT" sz="2000" dirty="0" err="1"/>
              <a:t>the</a:t>
            </a:r>
            <a:r>
              <a:rPr lang="lt-LT" sz="2000" dirty="0"/>
              <a:t> </a:t>
            </a:r>
            <a:r>
              <a:rPr lang="lt-LT" sz="2000" dirty="0" err="1"/>
              <a:t>position</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a:t>
            </a:r>
            <a:br>
              <a:rPr lang="lt-LT" b="1" dirty="0"/>
            </a:br>
            <a:endParaRPr lang="lt-LT"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200" y="260648"/>
            <a:ext cx="4164417"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rotWithShape="1">
          <a:blip r:embed="rId4"/>
          <a:srcRect t="-107" r="23000"/>
          <a:stretch/>
        </p:blipFill>
        <p:spPr>
          <a:xfrm>
            <a:off x="4007768" y="3912802"/>
            <a:ext cx="4456932" cy="1079223"/>
          </a:xfrm>
          <a:prstGeom prst="rect">
            <a:avLst/>
          </a:prstGeom>
        </p:spPr>
      </p:pic>
      <p:pic>
        <p:nvPicPr>
          <p:cNvPr id="10" name="Picture 9"/>
          <p:cNvPicPr>
            <a:picLocks noChangeAspect="1"/>
          </p:cNvPicPr>
          <p:nvPr/>
        </p:nvPicPr>
        <p:blipFill rotWithShape="1">
          <a:blip r:embed="rId5"/>
          <a:srcRect l="17325" t="77999" r="16133" b="3801"/>
          <a:stretch/>
        </p:blipFill>
        <p:spPr>
          <a:xfrm>
            <a:off x="13393" y="4985792"/>
            <a:ext cx="12169352" cy="1872208"/>
          </a:xfrm>
          <a:prstGeom prst="rect">
            <a:avLst/>
          </a:prstGeom>
        </p:spPr>
      </p:pic>
    </p:spTree>
    <p:extLst>
      <p:ext uri="{BB962C8B-B14F-4D97-AF65-F5344CB8AC3E}">
        <p14:creationId xmlns:p14="http://schemas.microsoft.com/office/powerpoint/2010/main" val="3892329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aveikslėlis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5480" y="1179017"/>
            <a:ext cx="8064895" cy="5692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ectangle 19">
            <a:extLst>
              <a:ext uri="{FF2B5EF4-FFF2-40B4-BE49-F238E27FC236}">
                <a16:creationId xmlns:a16="http://schemas.microsoft.com/office/drawing/2014/main" id="{1E0A316A-775F-495D-9299-BC8DCB39DCD5}"/>
              </a:ext>
            </a:extLst>
          </p:cNvPr>
          <p:cNvSpPr/>
          <p:nvPr/>
        </p:nvSpPr>
        <p:spPr>
          <a:xfrm>
            <a:off x="2556975" y="438890"/>
            <a:ext cx="5781904" cy="584775"/>
          </a:xfrm>
          <a:prstGeom prst="rect">
            <a:avLst/>
          </a:prstGeom>
        </p:spPr>
        <p:txBody>
          <a:bodyPr wrap="none">
            <a:spAutoFit/>
          </a:bodyPr>
          <a:lstStyle/>
          <a:p>
            <a:pPr lvl="1"/>
            <a:r>
              <a:rPr lang="en-GB" sz="3200" b="1" dirty="0">
                <a:solidFill>
                  <a:schemeClr val="accent1">
                    <a:lumMod val="50000"/>
                  </a:schemeClr>
                </a:solidFill>
              </a:rPr>
              <a:t>ENGAGEMENT OF EMPLOYEES</a:t>
            </a:r>
            <a:endParaRPr lang="lt-LT" sz="3200" b="1" dirty="0">
              <a:solidFill>
                <a:schemeClr val="accent1">
                  <a:lumMod val="50000"/>
                </a:schemeClr>
              </a:solidFill>
            </a:endParaRPr>
          </a:p>
        </p:txBody>
      </p:sp>
    </p:spTree>
    <p:extLst>
      <p:ext uri="{BB962C8B-B14F-4D97-AF65-F5344CB8AC3E}">
        <p14:creationId xmlns:p14="http://schemas.microsoft.com/office/powerpoint/2010/main" val="516762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a:extLst>
              <a:ext uri="{FF2B5EF4-FFF2-40B4-BE49-F238E27FC236}">
                <a16:creationId xmlns:a16="http://schemas.microsoft.com/office/drawing/2014/main" id="{A5186B00-2B7A-402F-A520-73CBC3507854}"/>
              </a:ext>
            </a:extLst>
          </p:cNvPr>
          <p:cNvSpPr/>
          <p:nvPr/>
        </p:nvSpPr>
        <p:spPr>
          <a:xfrm>
            <a:off x="2279576" y="1196752"/>
            <a:ext cx="7409208" cy="461665"/>
          </a:xfrm>
          <a:prstGeom prst="rect">
            <a:avLst/>
          </a:prstGeom>
        </p:spPr>
        <p:txBody>
          <a:bodyPr wrap="none">
            <a:spAutoFit/>
          </a:bodyPr>
          <a:lstStyle/>
          <a:p>
            <a:r>
              <a:rPr lang="lt-LT" sz="2400" b="1" dirty="0">
                <a:solidFill>
                  <a:srgbClr val="C00000"/>
                </a:solidFill>
              </a:rPr>
              <a:t>F</a:t>
            </a:r>
            <a:r>
              <a:rPr lang="en-GB" sz="2400" b="1" dirty="0">
                <a:solidFill>
                  <a:srgbClr val="C00000"/>
                </a:solidFill>
              </a:rPr>
              <a:t>actors that allow increasing of employees‘ engagement </a:t>
            </a:r>
            <a:endParaRPr lang="en-US" sz="2400" b="1" dirty="0">
              <a:solidFill>
                <a:srgbClr val="C00000"/>
              </a:solidFill>
            </a:endParaRPr>
          </a:p>
        </p:txBody>
      </p:sp>
      <p:sp>
        <p:nvSpPr>
          <p:cNvPr id="6" name="Rectangle 5">
            <a:extLst>
              <a:ext uri="{FF2B5EF4-FFF2-40B4-BE49-F238E27FC236}">
                <a16:creationId xmlns:a16="http://schemas.microsoft.com/office/drawing/2014/main" id="{E97CBD0E-4D48-40F1-9075-877F80551568}"/>
              </a:ext>
            </a:extLst>
          </p:cNvPr>
          <p:cNvSpPr/>
          <p:nvPr/>
        </p:nvSpPr>
        <p:spPr>
          <a:xfrm>
            <a:off x="1184850" y="1700808"/>
            <a:ext cx="10722888" cy="5016758"/>
          </a:xfrm>
          <a:prstGeom prst="rect">
            <a:avLst/>
          </a:prstGeom>
        </p:spPr>
        <p:txBody>
          <a:bodyPr wrap="square">
            <a:spAutoFit/>
          </a:bodyPr>
          <a:lstStyle/>
          <a:p>
            <a:pPr marL="342900" lvl="0" indent="-342900">
              <a:buFont typeface="Wingdings" panose="05000000000000000000" pitchFamily="2" charset="2"/>
              <a:buChar char="q"/>
            </a:pPr>
            <a:r>
              <a:rPr lang="en-GB" sz="2000" b="1" dirty="0"/>
              <a:t>Work character. </a:t>
            </a:r>
            <a:r>
              <a:rPr lang="en-GB" sz="2000" dirty="0"/>
              <a:t>Interesting and pleasing work for the employee increases engagement per se. Work challenges allowing the employee to feel own competency and direction of development, responsibility enables a perception of importance of the performed work</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Work environment. </a:t>
            </a:r>
            <a:r>
              <a:rPr lang="en-GB" sz="2000" dirty="0"/>
              <a:t>If physical work environment nowadays is being treated as hygiene, then employees‘ engagement is being especially stimulated by the labour relationship in the collective, colleagues cooperation</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Leadership. </a:t>
            </a:r>
            <a:r>
              <a:rPr lang="en-GB" sz="2000" dirty="0"/>
              <a:t>Manager‘s support and stimulation is a very important factor because, thus, there is shown a manager‘s assent to employee‘s initiative and engagement</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Possibility to develop. </a:t>
            </a:r>
            <a:r>
              <a:rPr lang="en-GB" sz="2000" dirty="0"/>
              <a:t>Possibility to develop engages the employee into own competence training and constant development, and is assessed by the employee as an assent</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Possibility to be heard.</a:t>
            </a:r>
            <a:r>
              <a:rPr lang="en-GB" sz="2000" dirty="0"/>
              <a:t> Possibilities to express own opinion and get feedback indicate employees’ engagement into decision making</a:t>
            </a:r>
            <a:endParaRPr lang="lt-LT" sz="2000" dirty="0">
              <a:effectLst/>
            </a:endParaRPr>
          </a:p>
        </p:txBody>
      </p:sp>
      <p:sp>
        <p:nvSpPr>
          <p:cNvPr id="7" name="Rectangle 6">
            <a:extLst>
              <a:ext uri="{FF2B5EF4-FFF2-40B4-BE49-F238E27FC236}">
                <a16:creationId xmlns:a16="http://schemas.microsoft.com/office/drawing/2014/main" id="{1E0A316A-775F-495D-9299-BC8DCB39DCD5}"/>
              </a:ext>
            </a:extLst>
          </p:cNvPr>
          <p:cNvSpPr/>
          <p:nvPr/>
        </p:nvSpPr>
        <p:spPr>
          <a:xfrm>
            <a:off x="2567608" y="382663"/>
            <a:ext cx="5781904" cy="584775"/>
          </a:xfrm>
          <a:prstGeom prst="rect">
            <a:avLst/>
          </a:prstGeom>
        </p:spPr>
        <p:txBody>
          <a:bodyPr wrap="none">
            <a:spAutoFit/>
          </a:bodyPr>
          <a:lstStyle/>
          <a:p>
            <a:pPr lvl="1"/>
            <a:r>
              <a:rPr lang="en-GB" sz="3200" b="1" dirty="0">
                <a:solidFill>
                  <a:schemeClr val="accent1">
                    <a:lumMod val="50000"/>
                  </a:schemeClr>
                </a:solidFill>
              </a:rPr>
              <a:t>ENGAGEMENT OF EMPLOYEES</a:t>
            </a:r>
            <a:endParaRPr lang="lt-LT" sz="3200" b="1" dirty="0">
              <a:solidFill>
                <a:schemeClr val="accent1">
                  <a:lumMod val="50000"/>
                </a:schemeClr>
              </a:solidFill>
            </a:endParaRPr>
          </a:p>
        </p:txBody>
      </p:sp>
    </p:spTree>
    <p:extLst>
      <p:ext uri="{BB962C8B-B14F-4D97-AF65-F5344CB8AC3E}">
        <p14:creationId xmlns:p14="http://schemas.microsoft.com/office/powerpoint/2010/main" val="161498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animEffect transition="in" filter="fade">
                                      <p:cBhvr>
                                        <p:cTn id="21" dur="1000"/>
                                        <p:tgtEl>
                                          <p:spTgt spid="6">
                                            <p:txEl>
                                              <p:pRg st="6" end="6"/>
                                            </p:txEl>
                                          </p:spTgt>
                                        </p:tgtEl>
                                      </p:cBhvr>
                                    </p:animEffect>
                                    <p:anim calcmode="lin" valueType="num">
                                      <p:cBhvr>
                                        <p:cTn id="22"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8" end="8"/>
                                            </p:txEl>
                                          </p:spTgt>
                                        </p:tgtEl>
                                        <p:attrNameLst>
                                          <p:attrName>style.visibility</p:attrName>
                                        </p:attrNameLst>
                                      </p:cBhvr>
                                      <p:to>
                                        <p:strVal val="visible"/>
                                      </p:to>
                                    </p:set>
                                    <p:animEffect transition="in" filter="fade">
                                      <p:cBhvr>
                                        <p:cTn id="28" dur="1000"/>
                                        <p:tgtEl>
                                          <p:spTgt spid="6">
                                            <p:txEl>
                                              <p:pRg st="8" end="8"/>
                                            </p:txEl>
                                          </p:spTgt>
                                        </p:tgtEl>
                                      </p:cBhvr>
                                    </p:animEffect>
                                    <p:anim calcmode="lin" valueType="num">
                                      <p:cBhvr>
                                        <p:cTn id="29"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1384" y="2492896"/>
            <a:ext cx="11382594" cy="2130513"/>
          </a:xfrm>
        </p:spPr>
        <p:txBody>
          <a:bodyPr>
            <a:normAutofit fontScale="90000"/>
          </a:bodyPr>
          <a:lstStyle/>
          <a:p>
            <a:pPr>
              <a:lnSpc>
                <a:spcPct val="100000"/>
              </a:lnSpc>
            </a:pPr>
            <a:br>
              <a:rPr lang="lt-LT" sz="3600" b="1" dirty="0"/>
            </a:br>
            <a:br>
              <a:rPr lang="lt-LT" sz="3600" b="1" dirty="0"/>
            </a:br>
            <a:r>
              <a:rPr lang="en-GB" sz="3600" b="1" dirty="0"/>
              <a:t>Mentoring for youth entrepreneurship support</a:t>
            </a:r>
            <a:r>
              <a:rPr lang="lt-LT" sz="3600" b="1" dirty="0"/>
              <a:t>. </a:t>
            </a:r>
            <a:r>
              <a:rPr lang="en-GB" sz="3600" b="1" dirty="0"/>
              <a:t> BONUS LT-LV</a:t>
            </a:r>
            <a:br>
              <a:rPr lang="lt-LT" sz="3600" b="1" dirty="0"/>
            </a:br>
            <a:br>
              <a:rPr lang="lt-LT" sz="3600" b="1" dirty="0"/>
            </a:br>
            <a:r>
              <a:rPr lang="lt-LT" sz="2000" dirty="0" err="1"/>
              <a:t>This</a:t>
            </a:r>
            <a:r>
              <a:rPr lang="lt-LT" sz="2000" dirty="0"/>
              <a:t> </a:t>
            </a:r>
            <a:r>
              <a:rPr lang="lt-LT" sz="2000" dirty="0" err="1"/>
              <a:t>publication</a:t>
            </a:r>
            <a:r>
              <a:rPr lang="lt-LT" sz="2000" dirty="0"/>
              <a:t> </a:t>
            </a:r>
            <a:r>
              <a:rPr lang="lt-LT" sz="2000" dirty="0" err="1"/>
              <a:t>has</a:t>
            </a:r>
            <a:r>
              <a:rPr lang="lt-LT" sz="2000" dirty="0"/>
              <a:t> </a:t>
            </a:r>
            <a:r>
              <a:rPr lang="lt-LT" sz="2000" dirty="0" err="1"/>
              <a:t>been</a:t>
            </a:r>
            <a:r>
              <a:rPr lang="lt-LT" sz="2000" dirty="0"/>
              <a:t> </a:t>
            </a:r>
            <a:r>
              <a:rPr lang="lt-LT" sz="2000" dirty="0" err="1"/>
              <a:t>produced</a:t>
            </a:r>
            <a:r>
              <a:rPr lang="lt-LT" sz="2000" dirty="0"/>
              <a:t> </a:t>
            </a:r>
            <a:r>
              <a:rPr lang="lt-LT" sz="2000" dirty="0" err="1"/>
              <a:t>with</a:t>
            </a:r>
            <a:r>
              <a:rPr lang="lt-LT" sz="2000" dirty="0"/>
              <a:t> </a:t>
            </a:r>
            <a:r>
              <a:rPr lang="lt-LT" sz="2000" dirty="0" err="1"/>
              <a:t>the</a:t>
            </a:r>
            <a:r>
              <a:rPr lang="lt-LT" sz="2000" dirty="0"/>
              <a:t> </a:t>
            </a:r>
            <a:r>
              <a:rPr lang="lt-LT" sz="2000" dirty="0" err="1"/>
              <a:t>financial</a:t>
            </a:r>
            <a:r>
              <a:rPr lang="lt-LT" sz="2000" dirty="0"/>
              <a:t> </a:t>
            </a:r>
            <a:r>
              <a:rPr lang="lt-LT" sz="2000" dirty="0" err="1"/>
              <a:t>assistance</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 </a:t>
            </a:r>
            <a:r>
              <a:rPr lang="lt-LT" sz="2000" dirty="0" err="1"/>
              <a:t>The</a:t>
            </a:r>
            <a:r>
              <a:rPr lang="lt-LT" sz="2000" dirty="0"/>
              <a:t> </a:t>
            </a:r>
            <a:r>
              <a:rPr lang="lt-LT" sz="2000" dirty="0" err="1"/>
              <a:t>contents</a:t>
            </a:r>
            <a:r>
              <a:rPr lang="lt-LT" sz="2000" dirty="0"/>
              <a:t> </a:t>
            </a:r>
            <a:r>
              <a:rPr lang="lt-LT" sz="2000" dirty="0" err="1"/>
              <a:t>of</a:t>
            </a:r>
            <a:r>
              <a:rPr lang="lt-LT" sz="2000" dirty="0"/>
              <a:t> </a:t>
            </a:r>
            <a:r>
              <a:rPr lang="lt-LT" sz="2000" dirty="0" err="1"/>
              <a:t>this</a:t>
            </a:r>
            <a:r>
              <a:rPr lang="lt-LT" sz="2000" dirty="0"/>
              <a:t> </a:t>
            </a:r>
            <a:r>
              <a:rPr lang="lt-LT" sz="2000" dirty="0" err="1"/>
              <a:t>publication</a:t>
            </a:r>
            <a:r>
              <a:rPr lang="lt-LT" sz="2000" dirty="0"/>
              <a:t> are </a:t>
            </a:r>
            <a:r>
              <a:rPr lang="lt-LT" sz="2000" dirty="0" err="1"/>
              <a:t>the</a:t>
            </a:r>
            <a:r>
              <a:rPr lang="lt-LT" sz="2000" dirty="0"/>
              <a:t> </a:t>
            </a:r>
            <a:r>
              <a:rPr lang="lt-LT" sz="2000" dirty="0" err="1"/>
              <a:t>sole</a:t>
            </a:r>
            <a:r>
              <a:rPr lang="lt-LT" sz="2000" dirty="0"/>
              <a:t> </a:t>
            </a:r>
            <a:r>
              <a:rPr lang="lt-LT" sz="2000" dirty="0" err="1"/>
              <a:t>responsibility</a:t>
            </a:r>
            <a:r>
              <a:rPr lang="lt-LT" sz="2000" dirty="0"/>
              <a:t> </a:t>
            </a:r>
            <a:r>
              <a:rPr lang="lt-LT" sz="2000" dirty="0" err="1"/>
              <a:t>of</a:t>
            </a:r>
            <a:r>
              <a:rPr lang="lt-LT" sz="2000" dirty="0"/>
              <a:t> Kaunas </a:t>
            </a:r>
            <a:r>
              <a:rPr lang="lt-LT" sz="2000" dirty="0" err="1"/>
              <a:t>university</a:t>
            </a:r>
            <a:r>
              <a:rPr lang="lt-LT" sz="2000" dirty="0"/>
              <a:t> </a:t>
            </a:r>
            <a:r>
              <a:rPr lang="lt-LT" sz="2000" dirty="0" err="1"/>
              <a:t>of</a:t>
            </a:r>
            <a:r>
              <a:rPr lang="lt-LT" sz="2000" dirty="0"/>
              <a:t> </a:t>
            </a:r>
            <a:r>
              <a:rPr lang="lt-LT" sz="2000" dirty="0" err="1"/>
              <a:t>technology</a:t>
            </a:r>
            <a:r>
              <a:rPr lang="lt-LT" sz="2000" dirty="0"/>
              <a:t>, </a:t>
            </a:r>
            <a:r>
              <a:rPr lang="lt-LT" sz="2000" dirty="0" err="1"/>
              <a:t>Daugpils</a:t>
            </a:r>
            <a:r>
              <a:rPr lang="lt-LT" sz="2000" dirty="0"/>
              <a:t> </a:t>
            </a:r>
            <a:r>
              <a:rPr lang="lt-LT" sz="2000" dirty="0" err="1"/>
              <a:t>university</a:t>
            </a:r>
            <a:r>
              <a:rPr lang="lt-LT" sz="2000" dirty="0"/>
              <a:t> </a:t>
            </a:r>
            <a:r>
              <a:rPr lang="lt-LT" sz="2000" dirty="0" err="1"/>
              <a:t>and</a:t>
            </a:r>
            <a:r>
              <a:rPr lang="lt-LT" sz="2000" dirty="0"/>
              <a:t> PI PVC </a:t>
            </a:r>
            <a:r>
              <a:rPr lang="lt-LT" sz="2000" dirty="0" err="1"/>
              <a:t>and</a:t>
            </a:r>
            <a:r>
              <a:rPr lang="lt-LT" sz="2000" dirty="0"/>
              <a:t> </a:t>
            </a:r>
            <a:r>
              <a:rPr lang="lt-LT" sz="2000" dirty="0" err="1"/>
              <a:t>can</a:t>
            </a:r>
            <a:r>
              <a:rPr lang="lt-LT" sz="2000" dirty="0"/>
              <a:t> </a:t>
            </a:r>
            <a:r>
              <a:rPr lang="lt-LT" sz="2000" dirty="0" err="1"/>
              <a:t>under</a:t>
            </a:r>
            <a:r>
              <a:rPr lang="lt-LT" sz="2000" dirty="0"/>
              <a:t> </a:t>
            </a:r>
            <a:r>
              <a:rPr lang="lt-LT" sz="2000" dirty="0" err="1"/>
              <a:t>no</a:t>
            </a:r>
            <a:r>
              <a:rPr lang="lt-LT" sz="2000" dirty="0"/>
              <a:t> </a:t>
            </a:r>
            <a:r>
              <a:rPr lang="lt-LT" sz="2000" dirty="0" err="1"/>
              <a:t>circumstances</a:t>
            </a:r>
            <a:r>
              <a:rPr lang="lt-LT" sz="2000" dirty="0"/>
              <a:t> be </a:t>
            </a:r>
            <a:r>
              <a:rPr lang="lt-LT" sz="2000" dirty="0" err="1"/>
              <a:t>regarded</a:t>
            </a:r>
            <a:r>
              <a:rPr lang="lt-LT" sz="2000" dirty="0"/>
              <a:t> </a:t>
            </a:r>
            <a:r>
              <a:rPr lang="lt-LT" sz="2000" dirty="0" err="1"/>
              <a:t>as</a:t>
            </a:r>
            <a:r>
              <a:rPr lang="lt-LT" sz="2000" dirty="0"/>
              <a:t> </a:t>
            </a:r>
            <a:r>
              <a:rPr lang="lt-LT" sz="2000" dirty="0" err="1"/>
              <a:t>reflecting</a:t>
            </a:r>
            <a:r>
              <a:rPr lang="lt-LT" sz="2000" dirty="0"/>
              <a:t> </a:t>
            </a:r>
            <a:r>
              <a:rPr lang="lt-LT" sz="2000" dirty="0" err="1"/>
              <a:t>the</a:t>
            </a:r>
            <a:r>
              <a:rPr lang="lt-LT" sz="2000" dirty="0"/>
              <a:t> </a:t>
            </a:r>
            <a:r>
              <a:rPr lang="lt-LT" sz="2000" dirty="0" err="1"/>
              <a:t>position</a:t>
            </a:r>
            <a:r>
              <a:rPr lang="lt-LT" sz="2000" dirty="0"/>
              <a:t> </a:t>
            </a:r>
            <a:r>
              <a:rPr lang="lt-LT" sz="2000" dirty="0" err="1"/>
              <a:t>of</a:t>
            </a:r>
            <a:r>
              <a:rPr lang="lt-LT" sz="2000" dirty="0"/>
              <a:t> </a:t>
            </a:r>
            <a:r>
              <a:rPr lang="lt-LT" sz="2000" dirty="0" err="1"/>
              <a:t>the</a:t>
            </a:r>
            <a:r>
              <a:rPr lang="lt-LT" sz="2000" dirty="0"/>
              <a:t> </a:t>
            </a:r>
            <a:r>
              <a:rPr lang="lt-LT" sz="2000" dirty="0" err="1"/>
              <a:t>European</a:t>
            </a:r>
            <a:r>
              <a:rPr lang="lt-LT" sz="2000" dirty="0"/>
              <a:t> </a:t>
            </a:r>
            <a:r>
              <a:rPr lang="lt-LT" sz="2000" dirty="0" err="1"/>
              <a:t>Union</a:t>
            </a:r>
            <a:r>
              <a:rPr lang="lt-LT" sz="2000" dirty="0"/>
              <a:t>.</a:t>
            </a:r>
            <a:br>
              <a:rPr lang="lt-LT" b="1" dirty="0"/>
            </a:br>
            <a:endParaRPr lang="lt-LT"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6200" y="260648"/>
            <a:ext cx="4164417"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a:picLocks noChangeAspect="1"/>
          </p:cNvPicPr>
          <p:nvPr/>
        </p:nvPicPr>
        <p:blipFill rotWithShape="1">
          <a:blip r:embed="rId4"/>
          <a:srcRect t="-107" r="23000"/>
          <a:stretch/>
        </p:blipFill>
        <p:spPr>
          <a:xfrm>
            <a:off x="4007768" y="3912802"/>
            <a:ext cx="4456932" cy="1079223"/>
          </a:xfrm>
          <a:prstGeom prst="rect">
            <a:avLst/>
          </a:prstGeom>
        </p:spPr>
      </p:pic>
      <p:pic>
        <p:nvPicPr>
          <p:cNvPr id="10" name="Picture 9"/>
          <p:cNvPicPr>
            <a:picLocks noChangeAspect="1"/>
          </p:cNvPicPr>
          <p:nvPr/>
        </p:nvPicPr>
        <p:blipFill rotWithShape="1">
          <a:blip r:embed="rId5"/>
          <a:srcRect l="17325" t="77999" r="16133" b="3801"/>
          <a:stretch/>
        </p:blipFill>
        <p:spPr>
          <a:xfrm>
            <a:off x="13393" y="4985792"/>
            <a:ext cx="12169352" cy="1872208"/>
          </a:xfrm>
          <a:prstGeom prst="rect">
            <a:avLst/>
          </a:prstGeom>
        </p:spPr>
      </p:pic>
    </p:spTree>
    <p:extLst>
      <p:ext uri="{BB962C8B-B14F-4D97-AF65-F5344CB8AC3E}">
        <p14:creationId xmlns:p14="http://schemas.microsoft.com/office/powerpoint/2010/main" val="292903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55440" y="1144999"/>
            <a:ext cx="8804366" cy="1975713"/>
          </a:xfrm>
        </p:spPr>
        <p:txBody>
          <a:bodyPr>
            <a:noAutofit/>
          </a:bodyPr>
          <a:lstStyle/>
          <a:p>
            <a:br>
              <a:rPr lang="lt-LT" sz="4800" b="1" dirty="0">
                <a:solidFill>
                  <a:schemeClr val="accent1">
                    <a:lumMod val="50000"/>
                  </a:schemeClr>
                </a:solidFill>
              </a:rPr>
            </a:br>
            <a:r>
              <a:rPr lang="lt-LT" sz="4800" b="1" dirty="0">
                <a:solidFill>
                  <a:schemeClr val="accent1">
                    <a:lumMod val="50000"/>
                  </a:schemeClr>
                </a:solidFill>
                <a:effectLst>
                  <a:outerShdw blurRad="38100" dist="38100" dir="2700000" algn="tl">
                    <a:srgbClr val="000000">
                      <a:alpha val="43137"/>
                    </a:srgbClr>
                  </a:outerShdw>
                </a:effectLst>
              </a:rPr>
              <a:t>EMPLOYEE RELATIONS</a:t>
            </a:r>
            <a:br>
              <a:rPr lang="lt-LT" sz="4800" b="1" dirty="0">
                <a:solidFill>
                  <a:schemeClr val="accent1">
                    <a:lumMod val="50000"/>
                  </a:schemeClr>
                </a:solidFill>
              </a:rPr>
            </a:br>
            <a:br>
              <a:rPr lang="en-US" sz="4800" b="1" dirty="0">
                <a:solidFill>
                  <a:schemeClr val="accent1">
                    <a:lumMod val="50000"/>
                  </a:schemeClr>
                </a:solidFill>
              </a:rPr>
            </a:br>
            <a:br>
              <a:rPr lang="lt-LT" sz="4800" b="1" dirty="0">
                <a:solidFill>
                  <a:schemeClr val="accent1">
                    <a:lumMod val="50000"/>
                  </a:schemeClr>
                </a:solidFill>
              </a:rPr>
            </a:br>
            <a:endParaRPr lang="lt-LT" sz="4800" b="1" dirty="0">
              <a:solidFill>
                <a:schemeClr val="accent1">
                  <a:lumMod val="50000"/>
                </a:schemeClr>
              </a:solidFill>
            </a:endParaRPr>
          </a:p>
        </p:txBody>
      </p:sp>
      <p:sp>
        <p:nvSpPr>
          <p:cNvPr id="3" name="Subtitle 2"/>
          <p:cNvSpPr>
            <a:spLocks noGrp="1"/>
          </p:cNvSpPr>
          <p:nvPr>
            <p:ph type="subTitle" idx="1"/>
          </p:nvPr>
        </p:nvSpPr>
        <p:spPr>
          <a:xfrm>
            <a:off x="2927648" y="4725144"/>
            <a:ext cx="7940040" cy="1296533"/>
          </a:xfrm>
        </p:spPr>
        <p:txBody>
          <a:bodyPr>
            <a:normAutofit/>
          </a:bodyPr>
          <a:lstStyle/>
          <a:p>
            <a:endParaRPr lang="lt-LT" dirty="0"/>
          </a:p>
          <a:p>
            <a:endParaRPr lang="lt-LT" dirty="0"/>
          </a:p>
        </p:txBody>
      </p:sp>
      <p:pic>
        <p:nvPicPr>
          <p:cNvPr id="10" name="Picture 9"/>
          <p:cNvPicPr>
            <a:picLocks noChangeAspect="1"/>
          </p:cNvPicPr>
          <p:nvPr/>
        </p:nvPicPr>
        <p:blipFill>
          <a:blip r:embed="rId3"/>
          <a:stretch>
            <a:fillRect/>
          </a:stretch>
        </p:blipFill>
        <p:spPr>
          <a:xfrm>
            <a:off x="8776854" y="208671"/>
            <a:ext cx="3217587" cy="836340"/>
          </a:xfrm>
          <a:prstGeom prst="rect">
            <a:avLst/>
          </a:prstGeom>
        </p:spPr>
      </p:pic>
      <p:sp>
        <p:nvSpPr>
          <p:cNvPr id="4" name="Rectangle 3">
            <a:extLst>
              <a:ext uri="{FF2B5EF4-FFF2-40B4-BE49-F238E27FC236}">
                <a16:creationId xmlns:a16="http://schemas.microsoft.com/office/drawing/2014/main" id="{DDD110DE-CDD8-4033-8492-75827913E315}"/>
              </a:ext>
            </a:extLst>
          </p:cNvPr>
          <p:cNvSpPr/>
          <p:nvPr/>
        </p:nvSpPr>
        <p:spPr>
          <a:xfrm>
            <a:off x="1693817" y="2249681"/>
            <a:ext cx="8804366" cy="3463320"/>
          </a:xfrm>
          <a:prstGeom prst="rect">
            <a:avLst/>
          </a:prstGeom>
        </p:spPr>
        <p:txBody>
          <a:bodyPr wrap="square">
            <a:spAutoFit/>
          </a:bodyPr>
          <a:lstStyle/>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400" dirty="0">
                <a:latin typeface="Times New Roman" panose="02020603050405020304" pitchFamily="18" charset="0"/>
                <a:ea typeface="Calibri" panose="020F0502020204030204" pitchFamily="34" charset="0"/>
                <a:cs typeface="Times New Roman" panose="02020603050405020304" pitchFamily="18" charset="0"/>
              </a:rPr>
              <a:t>How is forming a balance of labour force supply and demand?</a:t>
            </a:r>
            <a:endParaRPr lang="lt-LT"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400" dirty="0">
                <a:latin typeface="Times New Roman" panose="02020603050405020304" pitchFamily="18" charset="0"/>
                <a:ea typeface="Calibri" panose="020F0502020204030204" pitchFamily="34" charset="0"/>
                <a:cs typeface="Times New Roman" panose="02020603050405020304" pitchFamily="18" charset="0"/>
              </a:rPr>
              <a:t>What main legal documentation regulates a labour relationship? </a:t>
            </a:r>
            <a:endParaRPr lang="lt-LT"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r>
              <a:rPr lang="en-GB" sz="2400" dirty="0">
                <a:latin typeface="Times New Roman" panose="02020603050405020304" pitchFamily="18" charset="0"/>
                <a:ea typeface="Calibri" panose="020F0502020204030204" pitchFamily="34" charset="0"/>
                <a:cs typeface="Times New Roman" panose="02020603050405020304" pitchFamily="18" charset="0"/>
              </a:rPr>
              <a:t>What are possible strategies of relationship with employees, what are their advantages and disadvantages?</a:t>
            </a:r>
            <a:endParaRPr lang="lt-LT"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q"/>
              <a:tabLst>
                <a:tab pos="450215" algn="l"/>
                <a:tab pos="810260" algn="l"/>
              </a:tabLs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q"/>
              <a:tabLst>
                <a:tab pos="450215" algn="l"/>
                <a:tab pos="810260" algn="l"/>
              </a:tabLst>
            </a:pPr>
            <a:r>
              <a:rPr lang="en-GB" sz="2400" dirty="0">
                <a:latin typeface="Times New Roman" panose="02020603050405020304" pitchFamily="18" charset="0"/>
                <a:ea typeface="Calibri" panose="020F0502020204030204" pitchFamily="34" charset="0"/>
                <a:cs typeface="Times New Roman" panose="02020603050405020304" pitchFamily="18" charset="0"/>
              </a:rPr>
              <a:t>How to stimulate employees’ engagement?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845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B6BDB5EC-CF2A-4DA3-BD30-A33AE59EBACD}"/>
              </a:ext>
            </a:extLst>
          </p:cNvPr>
          <p:cNvSpPr/>
          <p:nvPr/>
        </p:nvSpPr>
        <p:spPr>
          <a:xfrm>
            <a:off x="2511609" y="731277"/>
            <a:ext cx="6714852" cy="584775"/>
          </a:xfrm>
          <a:prstGeom prst="rect">
            <a:avLst/>
          </a:prstGeom>
        </p:spPr>
        <p:txBody>
          <a:bodyPr wrap="none">
            <a:spAutoFit/>
          </a:bodyPr>
          <a:lstStyle/>
          <a:p>
            <a:r>
              <a:rPr lang="en-GB" sz="3200" b="1" dirty="0">
                <a:solidFill>
                  <a:schemeClr val="accent1">
                    <a:lumMod val="50000"/>
                  </a:schemeClr>
                </a:solidFill>
              </a:rPr>
              <a:t>LABOUR FORCE DEMAND AND SUPPLY</a:t>
            </a:r>
            <a:endParaRPr lang="en-US" sz="3200" b="1" dirty="0">
              <a:solidFill>
                <a:schemeClr val="accent1">
                  <a:lumMod val="50000"/>
                </a:schemeClr>
              </a:solidFill>
            </a:endParaRPr>
          </a:p>
        </p:txBody>
      </p:sp>
      <p:sp>
        <p:nvSpPr>
          <p:cNvPr id="4" name="Rectangle 3">
            <a:extLst>
              <a:ext uri="{FF2B5EF4-FFF2-40B4-BE49-F238E27FC236}">
                <a16:creationId xmlns:a16="http://schemas.microsoft.com/office/drawing/2014/main" id="{A599C4B2-6BC2-43AC-85DA-15AFB298630B}"/>
              </a:ext>
            </a:extLst>
          </p:cNvPr>
          <p:cNvSpPr/>
          <p:nvPr/>
        </p:nvSpPr>
        <p:spPr>
          <a:xfrm>
            <a:off x="983432" y="2708920"/>
            <a:ext cx="9505056" cy="2677656"/>
          </a:xfrm>
          <a:prstGeom prst="rect">
            <a:avLst/>
          </a:prstGeom>
        </p:spPr>
        <p:txBody>
          <a:bodyPr wrap="square">
            <a:spAutoFit/>
          </a:bodyPr>
          <a:lstStyle/>
          <a:p>
            <a:pPr marL="342900" lvl="0" indent="-342900">
              <a:buFont typeface="Wingdings" panose="05000000000000000000" pitchFamily="2" charset="2"/>
              <a:buChar char="q"/>
            </a:pPr>
            <a:r>
              <a:rPr lang="en-GB" sz="2400" dirty="0"/>
              <a:t>Number of employers willing to recruit the employees with particular competence (labour force demand)</a:t>
            </a:r>
            <a:endParaRPr lang="lt-LT" sz="2400" dirty="0"/>
          </a:p>
          <a:p>
            <a:pPr marL="342900" lvl="0" indent="-342900">
              <a:buFont typeface="Wingdings" panose="05000000000000000000" pitchFamily="2" charset="2"/>
              <a:buChar char="q"/>
            </a:pPr>
            <a:endParaRPr lang="lt-LT" sz="2400" dirty="0"/>
          </a:p>
          <a:p>
            <a:pPr marL="342900" lvl="0" indent="-342900">
              <a:buFont typeface="Wingdings" panose="05000000000000000000" pitchFamily="2" charset="2"/>
              <a:buChar char="q"/>
            </a:pPr>
            <a:r>
              <a:rPr lang="en-GB" sz="2400" dirty="0"/>
              <a:t>Number of employees with particular competence and willing to be recruited (labour force supply)</a:t>
            </a:r>
            <a:endParaRPr lang="lt-LT" sz="2400" dirty="0"/>
          </a:p>
          <a:p>
            <a:pPr marL="342900" lvl="0" indent="-342900">
              <a:buFont typeface="Wingdings" panose="05000000000000000000" pitchFamily="2" charset="2"/>
              <a:buChar char="q"/>
            </a:pPr>
            <a:endParaRPr lang="lt-LT" sz="2400" dirty="0"/>
          </a:p>
          <a:p>
            <a:pPr marL="342900" indent="-342900">
              <a:buFont typeface="Wingdings" panose="05000000000000000000" pitchFamily="2" charset="2"/>
              <a:buChar char="q"/>
            </a:pPr>
            <a:r>
              <a:rPr lang="en-GB" sz="2400" dirty="0"/>
              <a:t>Wage that plays a role of mediator</a:t>
            </a:r>
            <a:endParaRPr lang="en-US" sz="2400" dirty="0">
              <a:latin typeface="+mj-lt"/>
            </a:endParaRPr>
          </a:p>
        </p:txBody>
      </p:sp>
      <p:sp>
        <p:nvSpPr>
          <p:cNvPr id="6" name="Rectangle 5">
            <a:extLst>
              <a:ext uri="{FF2B5EF4-FFF2-40B4-BE49-F238E27FC236}">
                <a16:creationId xmlns:a16="http://schemas.microsoft.com/office/drawing/2014/main" id="{CB49F67D-BB17-4B27-9C82-FBEC1E02BC14}"/>
              </a:ext>
            </a:extLst>
          </p:cNvPr>
          <p:cNvSpPr/>
          <p:nvPr/>
        </p:nvSpPr>
        <p:spPr>
          <a:xfrm>
            <a:off x="1127448" y="1844824"/>
            <a:ext cx="8016490" cy="523220"/>
          </a:xfrm>
          <a:prstGeom prst="rect">
            <a:avLst/>
          </a:prstGeom>
        </p:spPr>
        <p:txBody>
          <a:bodyPr wrap="none">
            <a:spAutoFit/>
          </a:bodyPr>
          <a:lstStyle/>
          <a:p>
            <a:r>
              <a:rPr lang="lt-LT" sz="2800" b="1" dirty="0">
                <a:solidFill>
                  <a:srgbClr val="C00000"/>
                </a:solidFill>
                <a:ea typeface="Calibri" panose="020F0502020204030204" pitchFamily="34" charset="0"/>
                <a:cs typeface="Times New Roman" panose="02020603050405020304" pitchFamily="18" charset="0"/>
              </a:rPr>
              <a:t>F</a:t>
            </a:r>
            <a:r>
              <a:rPr lang="en-US" sz="2800" b="1" dirty="0">
                <a:solidFill>
                  <a:srgbClr val="C00000"/>
                </a:solidFill>
                <a:ea typeface="Calibri" panose="020F0502020204030204" pitchFamily="34" charset="0"/>
                <a:cs typeface="Times New Roman" panose="02020603050405020304" pitchFamily="18" charset="0"/>
              </a:rPr>
              <a:t>actors influencing</a:t>
            </a:r>
            <a:r>
              <a:rPr lang="lt-LT" sz="2800" b="1" dirty="0">
                <a:solidFill>
                  <a:srgbClr val="C00000"/>
                </a:solidFill>
                <a:ea typeface="Calibri" panose="020F0502020204030204" pitchFamily="34" charset="0"/>
                <a:cs typeface="Times New Roman" panose="02020603050405020304" pitchFamily="18" charset="0"/>
              </a:rPr>
              <a:t> </a:t>
            </a:r>
            <a:r>
              <a:rPr lang="en-GB" sz="2800" b="1" dirty="0">
                <a:solidFill>
                  <a:srgbClr val="C00000"/>
                </a:solidFill>
              </a:rPr>
              <a:t>labour force demand and supply</a:t>
            </a:r>
            <a:r>
              <a:rPr lang="lt-LT" sz="2800" b="1" dirty="0">
                <a:solidFill>
                  <a:srgbClr val="C00000"/>
                </a:solidFill>
                <a:latin typeface="Calibri" panose="020F0502020204030204" pitchFamily="34" charset="0"/>
                <a:ea typeface="Calibri" panose="020F0502020204030204" pitchFamily="34" charset="0"/>
                <a:cs typeface="Times New Roman" panose="02020603050405020304" pitchFamily="18" charset="0"/>
              </a:rPr>
              <a:t>: </a:t>
            </a:r>
            <a:endParaRPr lang="en-US" sz="2800" b="1" dirty="0">
              <a:solidFill>
                <a:srgbClr val="C00000"/>
              </a:solidFill>
            </a:endParaRPr>
          </a:p>
        </p:txBody>
      </p:sp>
    </p:spTree>
    <p:extLst>
      <p:ext uri="{BB962C8B-B14F-4D97-AF65-F5344CB8AC3E}">
        <p14:creationId xmlns:p14="http://schemas.microsoft.com/office/powerpoint/2010/main" val="425163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B6BDB5EC-CF2A-4DA3-BD30-A33AE59EBACD}"/>
              </a:ext>
            </a:extLst>
          </p:cNvPr>
          <p:cNvSpPr/>
          <p:nvPr/>
        </p:nvSpPr>
        <p:spPr>
          <a:xfrm>
            <a:off x="2696531" y="908720"/>
            <a:ext cx="6714852" cy="584775"/>
          </a:xfrm>
          <a:prstGeom prst="rect">
            <a:avLst/>
          </a:prstGeom>
        </p:spPr>
        <p:txBody>
          <a:bodyPr wrap="none">
            <a:spAutoFit/>
          </a:bodyPr>
          <a:lstStyle/>
          <a:p>
            <a:r>
              <a:rPr lang="en-GB" sz="3200" b="1" dirty="0">
                <a:solidFill>
                  <a:schemeClr val="accent1">
                    <a:lumMod val="50000"/>
                  </a:schemeClr>
                </a:solidFill>
              </a:rPr>
              <a:t>LABOUR FORCE DEMAND AND SUPPLY</a:t>
            </a:r>
            <a:endParaRPr lang="en-US" sz="3200" b="1" dirty="0">
              <a:solidFill>
                <a:schemeClr val="accent1">
                  <a:lumMod val="50000"/>
                </a:schemeClr>
              </a:solidFill>
            </a:endParaRPr>
          </a:p>
        </p:txBody>
      </p:sp>
      <p:sp>
        <p:nvSpPr>
          <p:cNvPr id="2" name="TextBox 1">
            <a:extLst>
              <a:ext uri="{FF2B5EF4-FFF2-40B4-BE49-F238E27FC236}">
                <a16:creationId xmlns:a16="http://schemas.microsoft.com/office/drawing/2014/main" id="{241D0A26-BFAD-45A6-BC24-0E8BA5857A25}"/>
              </a:ext>
            </a:extLst>
          </p:cNvPr>
          <p:cNvSpPr txBox="1"/>
          <p:nvPr/>
        </p:nvSpPr>
        <p:spPr>
          <a:xfrm>
            <a:off x="6950589" y="2276872"/>
            <a:ext cx="5235673" cy="523220"/>
          </a:xfrm>
          <a:prstGeom prst="rect">
            <a:avLst/>
          </a:prstGeom>
          <a:noFill/>
        </p:spPr>
        <p:txBody>
          <a:bodyPr wrap="square" rtlCol="0">
            <a:spAutoFit/>
          </a:bodyPr>
          <a:lstStyle/>
          <a:p>
            <a:r>
              <a:rPr lang="lt-LT" sz="2800" b="1" dirty="0">
                <a:solidFill>
                  <a:srgbClr val="C00000"/>
                </a:solidFill>
              </a:rPr>
              <a:t>E </a:t>
            </a:r>
            <a:r>
              <a:rPr lang="lt-LT" dirty="0"/>
              <a:t>– </a:t>
            </a:r>
            <a:r>
              <a:rPr lang="en-US" dirty="0"/>
              <a:t>balance </a:t>
            </a:r>
            <a:r>
              <a:rPr lang="lt-LT" dirty="0" err="1"/>
              <a:t>between</a:t>
            </a:r>
            <a:r>
              <a:rPr lang="en-US" dirty="0"/>
              <a:t> labor demand and supply</a:t>
            </a:r>
          </a:p>
        </p:txBody>
      </p:sp>
      <p:pic>
        <p:nvPicPr>
          <p:cNvPr id="4" name="Paveikslėlis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1004" y="2060848"/>
            <a:ext cx="7148559" cy="4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336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15DAC992-062C-49CD-B6B3-51F1BFB5400A}"/>
              </a:ext>
            </a:extLst>
          </p:cNvPr>
          <p:cNvSpPr/>
          <p:nvPr/>
        </p:nvSpPr>
        <p:spPr>
          <a:xfrm>
            <a:off x="2143094" y="270220"/>
            <a:ext cx="6576392" cy="1077218"/>
          </a:xfrm>
          <a:prstGeom prst="rect">
            <a:avLst/>
          </a:prstGeom>
        </p:spPr>
        <p:txBody>
          <a:bodyPr wrap="square">
            <a:spAutoFit/>
          </a:bodyPr>
          <a:lstStyle/>
          <a:p>
            <a:pPr lvl="1" algn="ctr"/>
            <a:r>
              <a:rPr lang="en-GB" sz="3200" b="1" dirty="0">
                <a:solidFill>
                  <a:schemeClr val="accent1">
                    <a:lumMod val="50000"/>
                  </a:schemeClr>
                </a:solidFill>
              </a:rPr>
              <a:t>TENDENCIES OF LABOUR MARKET DEVELOPMENT</a:t>
            </a:r>
            <a:endParaRPr lang="lt-LT" sz="3200" b="1" dirty="0">
              <a:solidFill>
                <a:schemeClr val="accent1">
                  <a:lumMod val="50000"/>
                </a:schemeClr>
              </a:solidFill>
            </a:endParaRPr>
          </a:p>
        </p:txBody>
      </p:sp>
      <p:sp>
        <p:nvSpPr>
          <p:cNvPr id="3" name="Rectangle 2">
            <a:extLst>
              <a:ext uri="{FF2B5EF4-FFF2-40B4-BE49-F238E27FC236}">
                <a16:creationId xmlns:a16="http://schemas.microsoft.com/office/drawing/2014/main" id="{88D9E013-7CAD-4F9D-9285-42A03D845B4F}"/>
              </a:ext>
            </a:extLst>
          </p:cNvPr>
          <p:cNvSpPr/>
          <p:nvPr/>
        </p:nvSpPr>
        <p:spPr>
          <a:xfrm>
            <a:off x="3071664" y="2780928"/>
            <a:ext cx="6096000" cy="3416320"/>
          </a:xfrm>
          <a:prstGeom prst="rect">
            <a:avLst/>
          </a:prstGeom>
        </p:spPr>
        <p:txBody>
          <a:bodyPr>
            <a:spAutoFit/>
          </a:bodyPr>
          <a:lstStyle/>
          <a:p>
            <a:pPr marL="342900" lvl="0" indent="-342900">
              <a:buFont typeface="Wingdings" panose="05000000000000000000" pitchFamily="2" charset="2"/>
              <a:buChar char="q"/>
            </a:pPr>
            <a:r>
              <a:rPr lang="en-GB" sz="2400" dirty="0"/>
              <a:t>Country‘s economic political situation</a:t>
            </a:r>
            <a:endParaRPr lang="lt-LT" sz="2400" dirty="0"/>
          </a:p>
          <a:p>
            <a:pPr marL="342900" lvl="0" indent="-342900">
              <a:buFont typeface="Wingdings" panose="05000000000000000000" pitchFamily="2" charset="2"/>
              <a:buChar char="q"/>
            </a:pPr>
            <a:endParaRPr lang="lt-LT" sz="2400" dirty="0"/>
          </a:p>
          <a:p>
            <a:pPr marL="342900" lvl="0" indent="-342900">
              <a:buFont typeface="Wingdings" panose="05000000000000000000" pitchFamily="2" charset="2"/>
              <a:buChar char="q"/>
            </a:pPr>
            <a:r>
              <a:rPr lang="en-GB" sz="2400" dirty="0"/>
              <a:t>Globalization tendencies</a:t>
            </a:r>
            <a:endParaRPr lang="lt-LT" sz="2400" dirty="0"/>
          </a:p>
          <a:p>
            <a:pPr marL="342900" lvl="0" indent="-342900">
              <a:buFont typeface="Wingdings" panose="05000000000000000000" pitchFamily="2" charset="2"/>
              <a:buChar char="q"/>
            </a:pPr>
            <a:endParaRPr lang="lt-LT" sz="2400" dirty="0"/>
          </a:p>
          <a:p>
            <a:pPr marL="342900" lvl="0" indent="-342900">
              <a:buFont typeface="Wingdings" panose="05000000000000000000" pitchFamily="2" charset="2"/>
              <a:buChar char="q"/>
            </a:pPr>
            <a:r>
              <a:rPr lang="en-GB" sz="2400" dirty="0"/>
              <a:t>Demographic environment</a:t>
            </a:r>
            <a:endParaRPr lang="lt-LT" sz="2400" dirty="0"/>
          </a:p>
          <a:p>
            <a:pPr marL="342900" lvl="0" indent="-342900">
              <a:buFont typeface="Wingdings" panose="05000000000000000000" pitchFamily="2" charset="2"/>
              <a:buChar char="q"/>
            </a:pPr>
            <a:endParaRPr lang="lt-LT" sz="2400" dirty="0"/>
          </a:p>
          <a:p>
            <a:pPr marL="342900" lvl="0" indent="-342900">
              <a:buFont typeface="Wingdings" panose="05000000000000000000" pitchFamily="2" charset="2"/>
              <a:buChar char="q"/>
            </a:pPr>
            <a:r>
              <a:rPr lang="en-GB" sz="2400" dirty="0"/>
              <a:t>Technological environment</a:t>
            </a:r>
            <a:endParaRPr lang="lt-LT" sz="2400" dirty="0"/>
          </a:p>
          <a:p>
            <a:pPr marL="342900" lvl="0" indent="-342900">
              <a:buFont typeface="Wingdings" panose="05000000000000000000" pitchFamily="2" charset="2"/>
              <a:buChar char="q"/>
            </a:pPr>
            <a:endParaRPr lang="lt-LT" sz="2400" dirty="0"/>
          </a:p>
          <a:p>
            <a:pPr marL="342900" indent="-342900">
              <a:buFont typeface="Wingdings" panose="05000000000000000000" pitchFamily="2" charset="2"/>
              <a:buChar char="q"/>
            </a:pPr>
            <a:r>
              <a:rPr lang="en-GB" sz="2400" dirty="0"/>
              <a:t>Cultural environment</a:t>
            </a:r>
            <a:endParaRPr lang="en-US" sz="2400" dirty="0">
              <a:effectLst/>
              <a:latin typeface="+mj-lt"/>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A5F9D90B-8495-48DE-8EF9-524DB3C147A8}"/>
              </a:ext>
            </a:extLst>
          </p:cNvPr>
          <p:cNvSpPr/>
          <p:nvPr/>
        </p:nvSpPr>
        <p:spPr>
          <a:xfrm>
            <a:off x="1055440" y="1988840"/>
            <a:ext cx="9137630" cy="556434"/>
          </a:xfrm>
          <a:prstGeom prst="rect">
            <a:avLst/>
          </a:prstGeom>
        </p:spPr>
        <p:txBody>
          <a:bodyPr wrap="none">
            <a:spAutoFit/>
          </a:bodyPr>
          <a:lstStyle/>
          <a:p>
            <a:pPr algn="just">
              <a:lnSpc>
                <a:spcPct val="115000"/>
              </a:lnSpc>
            </a:pPr>
            <a:r>
              <a:rPr lang="en-GB" sz="2800" b="1" dirty="0">
                <a:solidFill>
                  <a:srgbClr val="C00000"/>
                </a:solidFill>
              </a:rPr>
              <a:t>Labour market development is determined by many factors</a:t>
            </a:r>
            <a:r>
              <a:rPr lang="lt-LT" sz="28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40150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D878A04C-BF75-4045-9711-EA689E08302E}"/>
              </a:ext>
            </a:extLst>
          </p:cNvPr>
          <p:cNvSpPr/>
          <p:nvPr/>
        </p:nvSpPr>
        <p:spPr>
          <a:xfrm>
            <a:off x="2063552" y="541888"/>
            <a:ext cx="7025065" cy="584775"/>
          </a:xfrm>
          <a:prstGeom prst="rect">
            <a:avLst/>
          </a:prstGeom>
        </p:spPr>
        <p:txBody>
          <a:bodyPr wrap="none">
            <a:spAutoFit/>
          </a:bodyPr>
          <a:lstStyle/>
          <a:p>
            <a:r>
              <a:rPr lang="en-GB" sz="3200" b="1" dirty="0">
                <a:solidFill>
                  <a:schemeClr val="accent1">
                    <a:lumMod val="50000"/>
                  </a:schemeClr>
                </a:solidFill>
              </a:rPr>
              <a:t>REGULATION OF LABOUR RELATIONSHIP</a:t>
            </a:r>
            <a:endParaRPr lang="en-US" sz="3200" b="1" dirty="0">
              <a:solidFill>
                <a:schemeClr val="accent1">
                  <a:lumMod val="50000"/>
                </a:schemeClr>
              </a:solidFill>
            </a:endParaRPr>
          </a:p>
        </p:txBody>
      </p:sp>
      <p:sp>
        <p:nvSpPr>
          <p:cNvPr id="3" name="Rectangle 2">
            <a:extLst>
              <a:ext uri="{FF2B5EF4-FFF2-40B4-BE49-F238E27FC236}">
                <a16:creationId xmlns:a16="http://schemas.microsoft.com/office/drawing/2014/main" id="{5130C79E-8F96-4ED5-8716-7AA8E76021D3}"/>
              </a:ext>
            </a:extLst>
          </p:cNvPr>
          <p:cNvSpPr/>
          <p:nvPr/>
        </p:nvSpPr>
        <p:spPr>
          <a:xfrm>
            <a:off x="2063552" y="1484784"/>
            <a:ext cx="5578707" cy="523220"/>
          </a:xfrm>
          <a:prstGeom prst="rect">
            <a:avLst/>
          </a:prstGeom>
        </p:spPr>
        <p:txBody>
          <a:bodyPr wrap="none">
            <a:spAutoFit/>
          </a:bodyPr>
          <a:lstStyle/>
          <a:p>
            <a:r>
              <a:rPr lang="lt-LT" sz="2800" b="1" dirty="0" err="1">
                <a:solidFill>
                  <a:srgbClr val="C00000"/>
                </a:solidFill>
                <a:latin typeface="+mj-lt"/>
                <a:ea typeface="Calibri" panose="020F0502020204030204" pitchFamily="34" charset="0"/>
              </a:rPr>
              <a:t>Documents</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governing</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labor</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relations</a:t>
            </a:r>
            <a:r>
              <a:rPr lang="lt-LT" sz="2800" b="1" dirty="0">
                <a:solidFill>
                  <a:srgbClr val="C00000"/>
                </a:solidFill>
                <a:latin typeface="+mj-lt"/>
                <a:ea typeface="Calibri" panose="020F0502020204030204" pitchFamily="34" charset="0"/>
              </a:rPr>
              <a:t>: </a:t>
            </a:r>
            <a:endParaRPr lang="en-US" sz="2800" b="1" dirty="0">
              <a:solidFill>
                <a:srgbClr val="C00000"/>
              </a:solidFill>
              <a:latin typeface="+mj-lt"/>
            </a:endParaRPr>
          </a:p>
        </p:txBody>
      </p:sp>
      <p:sp>
        <p:nvSpPr>
          <p:cNvPr id="4" name="Rectangle 3">
            <a:extLst>
              <a:ext uri="{FF2B5EF4-FFF2-40B4-BE49-F238E27FC236}">
                <a16:creationId xmlns:a16="http://schemas.microsoft.com/office/drawing/2014/main" id="{67B3ACC8-AF31-41F1-A512-C9FF234AD3DC}"/>
              </a:ext>
            </a:extLst>
          </p:cNvPr>
          <p:cNvSpPr/>
          <p:nvPr/>
        </p:nvSpPr>
        <p:spPr>
          <a:xfrm>
            <a:off x="1326640" y="2204864"/>
            <a:ext cx="1802096" cy="425501"/>
          </a:xfrm>
          <a:prstGeom prst="rect">
            <a:avLst/>
          </a:prstGeom>
        </p:spPr>
        <p:txBody>
          <a:bodyPr wrap="none">
            <a:spAutoFit/>
          </a:bodyPr>
          <a:lstStyle/>
          <a:p>
            <a:pPr algn="just">
              <a:lnSpc>
                <a:spcPct val="115000"/>
              </a:lnSpc>
              <a:spcAft>
                <a:spcPts val="1000"/>
              </a:spcAft>
              <a:tabLst>
                <a:tab pos="450215" algn="l"/>
                <a:tab pos="810260" algn="l"/>
              </a:tabLst>
            </a:pPr>
            <a:r>
              <a:rPr lang="en-GB" sz="2000" b="1" dirty="0"/>
              <a:t>Code of Labour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DBBCF0C7-75DF-48D2-954B-E7FC3B4B998B}"/>
              </a:ext>
            </a:extLst>
          </p:cNvPr>
          <p:cNvSpPr/>
          <p:nvPr/>
        </p:nvSpPr>
        <p:spPr>
          <a:xfrm>
            <a:off x="1487488" y="2950900"/>
            <a:ext cx="6096000" cy="2308324"/>
          </a:xfrm>
          <a:prstGeom prst="rect">
            <a:avLst/>
          </a:prstGeom>
        </p:spPr>
        <p:txBody>
          <a:bodyPr>
            <a:spAutoFit/>
          </a:bodyPr>
          <a:lstStyle/>
          <a:p>
            <a:pPr marL="285750" indent="-285750">
              <a:buFont typeface="Wingdings" panose="05000000000000000000" pitchFamily="2" charset="2"/>
              <a:buChar char="q"/>
            </a:pPr>
            <a:r>
              <a:rPr lang="lt-LT" dirty="0"/>
              <a:t>T</a:t>
            </a:r>
            <a:r>
              <a:rPr lang="en-GB" dirty="0" err="1"/>
              <a:t>ypes</a:t>
            </a:r>
            <a:r>
              <a:rPr lang="en-GB" dirty="0"/>
              <a:t> of labour contracts</a:t>
            </a:r>
            <a:endParaRPr lang="lt-LT" dirty="0"/>
          </a:p>
          <a:p>
            <a:pPr marL="285750" indent="-285750">
              <a:buFont typeface="Wingdings" panose="05000000000000000000" pitchFamily="2" charset="2"/>
              <a:buChar char="q"/>
            </a:pPr>
            <a:r>
              <a:rPr lang="lt-LT" dirty="0"/>
              <a:t>N</a:t>
            </a:r>
            <a:r>
              <a:rPr lang="en-GB" dirty="0" err="1"/>
              <a:t>ecessary</a:t>
            </a:r>
            <a:r>
              <a:rPr lang="en-GB" dirty="0"/>
              <a:t> and additional conditions of labour contract</a:t>
            </a:r>
            <a:r>
              <a:rPr lang="lt-LT" dirty="0"/>
              <a:t>s</a:t>
            </a:r>
          </a:p>
          <a:p>
            <a:pPr marL="285750" indent="-285750">
              <a:buFont typeface="Wingdings" panose="05000000000000000000" pitchFamily="2" charset="2"/>
              <a:buChar char="q"/>
            </a:pPr>
            <a:r>
              <a:rPr lang="en-GB" dirty="0"/>
              <a:t> </a:t>
            </a:r>
            <a:r>
              <a:rPr lang="lt-LT" dirty="0"/>
              <a:t>C</a:t>
            </a:r>
            <a:r>
              <a:rPr lang="en-GB" dirty="0" err="1"/>
              <a:t>onclusion</a:t>
            </a:r>
            <a:r>
              <a:rPr lang="en-GB" dirty="0"/>
              <a:t>, execution and </a:t>
            </a:r>
            <a:r>
              <a:rPr lang="lt-LT" dirty="0" err="1"/>
              <a:t>termination</a:t>
            </a:r>
            <a:r>
              <a:rPr lang="en-GB" dirty="0"/>
              <a:t> of labour contract</a:t>
            </a:r>
            <a:endParaRPr lang="lt-LT" dirty="0"/>
          </a:p>
          <a:p>
            <a:pPr marL="285750" indent="-285750">
              <a:buFont typeface="Wingdings" panose="05000000000000000000" pitchFamily="2" charset="2"/>
              <a:buChar char="q"/>
            </a:pPr>
            <a:r>
              <a:rPr lang="lt-LT" dirty="0"/>
              <a:t>W</a:t>
            </a:r>
            <a:r>
              <a:rPr lang="en-GB" dirty="0" err="1"/>
              <a:t>ork</a:t>
            </a:r>
            <a:r>
              <a:rPr lang="en-GB" dirty="0"/>
              <a:t> and rest time</a:t>
            </a:r>
            <a:endParaRPr lang="lt-LT" dirty="0"/>
          </a:p>
          <a:p>
            <a:pPr marL="285750" indent="-285750">
              <a:buFont typeface="Wingdings" panose="05000000000000000000" pitchFamily="2" charset="2"/>
              <a:buChar char="q"/>
            </a:pPr>
            <a:r>
              <a:rPr lang="lt-LT" dirty="0"/>
              <a:t>W</a:t>
            </a:r>
            <a:r>
              <a:rPr lang="en-GB" dirty="0"/>
              <a:t>age</a:t>
            </a:r>
            <a:endParaRPr lang="lt-LT" dirty="0"/>
          </a:p>
          <a:p>
            <a:pPr marL="285750" indent="-285750">
              <a:buFont typeface="Wingdings" panose="05000000000000000000" pitchFamily="2" charset="2"/>
              <a:buChar char="q"/>
            </a:pPr>
            <a:r>
              <a:rPr lang="lt-LT" dirty="0"/>
              <a:t>R</a:t>
            </a:r>
            <a:r>
              <a:rPr lang="en-GB" dirty="0" err="1"/>
              <a:t>estitution</a:t>
            </a:r>
            <a:endParaRPr lang="lt-LT" dirty="0"/>
          </a:p>
          <a:p>
            <a:pPr marL="285750" indent="-285750">
              <a:buFont typeface="Wingdings" panose="05000000000000000000" pitchFamily="2" charset="2"/>
              <a:buChar char="q"/>
            </a:pPr>
            <a:r>
              <a:rPr lang="lt-LT" dirty="0"/>
              <a:t>E</a:t>
            </a:r>
            <a:r>
              <a:rPr lang="en-GB" dirty="0" err="1"/>
              <a:t>mployees</a:t>
            </a:r>
            <a:r>
              <a:rPr lang="en-GB" dirty="0"/>
              <a:t>‘ safety and health </a:t>
            </a:r>
            <a:endParaRPr lang="lt-LT" dirty="0"/>
          </a:p>
          <a:p>
            <a:pPr marL="285750" indent="-285750">
              <a:buFont typeface="Wingdings" panose="05000000000000000000" pitchFamily="2" charset="2"/>
              <a:buChar char="q"/>
            </a:pPr>
            <a:r>
              <a:rPr lang="lt-LT" dirty="0"/>
              <a:t>O</a:t>
            </a:r>
            <a:r>
              <a:rPr lang="en-GB" dirty="0" err="1"/>
              <a:t>ther</a:t>
            </a:r>
            <a:r>
              <a:rPr lang="en-GB" dirty="0"/>
              <a:t> important areas of labour relationship</a:t>
            </a:r>
            <a:endParaRPr lang="lt-LT" dirty="0">
              <a:latin typeface="Times New Roman" panose="02020603050405020304" pitchFamily="18" charset="0"/>
              <a:ea typeface="Calibri" panose="020F0502020204030204" pitchFamily="34" charset="0"/>
            </a:endParaRPr>
          </a:p>
        </p:txBody>
      </p:sp>
      <p:sp>
        <p:nvSpPr>
          <p:cNvPr id="6" name="Rectangle 5">
            <a:extLst>
              <a:ext uri="{FF2B5EF4-FFF2-40B4-BE49-F238E27FC236}">
                <a16:creationId xmlns:a16="http://schemas.microsoft.com/office/drawing/2014/main" id="{B3D49D18-6906-409F-A8BD-5A12E5E49D65}"/>
              </a:ext>
            </a:extLst>
          </p:cNvPr>
          <p:cNvSpPr/>
          <p:nvPr/>
        </p:nvSpPr>
        <p:spPr>
          <a:xfrm>
            <a:off x="1904835" y="2520434"/>
            <a:ext cx="1896673" cy="369332"/>
          </a:xfrm>
          <a:prstGeom prst="rect">
            <a:avLst/>
          </a:prstGeom>
        </p:spPr>
        <p:txBody>
          <a:bodyPr wrap="none">
            <a:spAutoFit/>
          </a:bodyPr>
          <a:lstStyle/>
          <a:p>
            <a:r>
              <a:rPr lang="lt-LT" i="1" dirty="0" err="1">
                <a:latin typeface="Times New Roman" panose="02020603050405020304" pitchFamily="18" charset="0"/>
                <a:ea typeface="Calibri" panose="020F0502020204030204" pitchFamily="34" charset="0"/>
              </a:rPr>
              <a:t>Governed</a:t>
            </a:r>
            <a:r>
              <a:rPr lang="lt-LT" i="1" dirty="0">
                <a:latin typeface="Times New Roman" panose="02020603050405020304" pitchFamily="18" charset="0"/>
                <a:ea typeface="Calibri" panose="020F0502020204030204" pitchFamily="34" charset="0"/>
              </a:rPr>
              <a:t> </a:t>
            </a:r>
            <a:r>
              <a:rPr lang="lt-LT" i="1" dirty="0" err="1">
                <a:latin typeface="Times New Roman" panose="02020603050405020304" pitchFamily="18" charset="0"/>
                <a:ea typeface="Calibri" panose="020F0502020204030204" pitchFamily="34" charset="0"/>
              </a:rPr>
              <a:t>issues</a:t>
            </a:r>
            <a:r>
              <a:rPr lang="lt-LT" i="1" dirty="0">
                <a:latin typeface="Times New Roman" panose="02020603050405020304" pitchFamily="18" charset="0"/>
                <a:ea typeface="Calibri" panose="020F0502020204030204" pitchFamily="34" charset="0"/>
              </a:rPr>
              <a:t> : </a:t>
            </a:r>
          </a:p>
        </p:txBody>
      </p:sp>
      <p:sp>
        <p:nvSpPr>
          <p:cNvPr id="7" name="Rectangle 6">
            <a:extLst>
              <a:ext uri="{FF2B5EF4-FFF2-40B4-BE49-F238E27FC236}">
                <a16:creationId xmlns:a16="http://schemas.microsoft.com/office/drawing/2014/main" id="{45F7FFF8-0AD3-4A08-9ABB-9A2C0252184B}"/>
              </a:ext>
            </a:extLst>
          </p:cNvPr>
          <p:cNvSpPr/>
          <p:nvPr/>
        </p:nvSpPr>
        <p:spPr>
          <a:xfrm>
            <a:off x="2495600" y="5559542"/>
            <a:ext cx="6096000" cy="729430"/>
          </a:xfrm>
          <a:prstGeom prst="rect">
            <a:avLst/>
          </a:prstGeom>
        </p:spPr>
        <p:txBody>
          <a:bodyPr>
            <a:spAutoFit/>
          </a:bodyPr>
          <a:lstStyle/>
          <a:p>
            <a:pPr algn="just">
              <a:lnSpc>
                <a:spcPct val="115000"/>
              </a:lnSpc>
              <a:spcAft>
                <a:spcPts val="1000"/>
              </a:spcAft>
              <a:tabLst>
                <a:tab pos="450215" algn="l"/>
                <a:tab pos="810260" algn="l"/>
              </a:tabLst>
            </a:pPr>
            <a:r>
              <a:rPr lang="en-GB" b="1" dirty="0"/>
              <a:t>The enterprise with regard to requirements of the Code of Labour makes a collective and / or individual labour contract</a:t>
            </a:r>
            <a:r>
              <a:rPr lang="lt-LT" b="1" dirty="0">
                <a:latin typeface="Times New Roman" panose="02020603050405020304" pitchFamily="18" charset="0"/>
                <a:ea typeface="Calibri" panose="020F0502020204030204" pitchFamily="34" charset="0"/>
                <a:cs typeface="Times New Roman" panose="02020603050405020304" pitchFamily="18" charset="0"/>
              </a:rPr>
              <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422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a:extLst>
              <a:ext uri="{FF2B5EF4-FFF2-40B4-BE49-F238E27FC236}">
                <a16:creationId xmlns:a16="http://schemas.microsoft.com/office/drawing/2014/main" id="{79291841-F6AF-4DF9-B9DE-B423F3F0F7BB}"/>
              </a:ext>
            </a:extLst>
          </p:cNvPr>
          <p:cNvSpPr/>
          <p:nvPr/>
        </p:nvSpPr>
        <p:spPr>
          <a:xfrm>
            <a:off x="1367365" y="2077037"/>
            <a:ext cx="3434273" cy="400110"/>
          </a:xfrm>
          <a:prstGeom prst="rect">
            <a:avLst/>
          </a:prstGeom>
        </p:spPr>
        <p:txBody>
          <a:bodyPr wrap="none">
            <a:spAutoFit/>
          </a:bodyPr>
          <a:lstStyle/>
          <a:p>
            <a:r>
              <a:rPr lang="en-GB" sz="2000" b="1" dirty="0"/>
              <a:t>Enterprise‘s collective contract</a:t>
            </a:r>
            <a:endParaRPr lang="lt-LT" sz="2000" dirty="0"/>
          </a:p>
        </p:txBody>
      </p:sp>
      <p:sp>
        <p:nvSpPr>
          <p:cNvPr id="9" name="Rectangle 8">
            <a:extLst>
              <a:ext uri="{FF2B5EF4-FFF2-40B4-BE49-F238E27FC236}">
                <a16:creationId xmlns:a16="http://schemas.microsoft.com/office/drawing/2014/main" id="{3156DCFF-AB81-49E1-B8A5-61687112A3C8}"/>
              </a:ext>
            </a:extLst>
          </p:cNvPr>
          <p:cNvSpPr/>
          <p:nvPr/>
        </p:nvSpPr>
        <p:spPr>
          <a:xfrm>
            <a:off x="1847528" y="2569905"/>
            <a:ext cx="9361040" cy="646331"/>
          </a:xfrm>
          <a:prstGeom prst="rect">
            <a:avLst/>
          </a:prstGeom>
        </p:spPr>
        <p:txBody>
          <a:bodyPr wrap="square">
            <a:spAutoFit/>
          </a:bodyPr>
          <a:lstStyle/>
          <a:p>
            <a:r>
              <a:rPr lang="lt-LT" dirty="0"/>
              <a:t>It </a:t>
            </a:r>
            <a:r>
              <a:rPr lang="en-GB" dirty="0"/>
              <a:t>is a written agreement between the employer and the collective of the enterprise‘s employees regarding the work, payment for work and other social and economic conditions.</a:t>
            </a:r>
            <a:endParaRPr lang="en-US" dirty="0">
              <a:latin typeface="+mj-lt"/>
            </a:endParaRPr>
          </a:p>
        </p:txBody>
      </p:sp>
      <p:sp>
        <p:nvSpPr>
          <p:cNvPr id="10" name="Rectangle 9">
            <a:extLst>
              <a:ext uri="{FF2B5EF4-FFF2-40B4-BE49-F238E27FC236}">
                <a16:creationId xmlns:a16="http://schemas.microsoft.com/office/drawing/2014/main" id="{537124B0-6D19-4D4F-B89D-D51EBEB16251}"/>
              </a:ext>
            </a:extLst>
          </p:cNvPr>
          <p:cNvSpPr/>
          <p:nvPr/>
        </p:nvSpPr>
        <p:spPr>
          <a:xfrm>
            <a:off x="1405484" y="3284984"/>
            <a:ext cx="1858522" cy="400110"/>
          </a:xfrm>
          <a:prstGeom prst="rect">
            <a:avLst/>
          </a:prstGeom>
        </p:spPr>
        <p:txBody>
          <a:bodyPr wrap="none">
            <a:spAutoFit/>
          </a:bodyPr>
          <a:lstStyle/>
          <a:p>
            <a:r>
              <a:rPr lang="en-GB" sz="2000" b="1" dirty="0"/>
              <a:t>Labour contract</a:t>
            </a:r>
            <a:endParaRPr lang="lt-LT" sz="2000" dirty="0"/>
          </a:p>
        </p:txBody>
      </p:sp>
      <p:sp>
        <p:nvSpPr>
          <p:cNvPr id="11" name="Rectangle 10">
            <a:extLst>
              <a:ext uri="{FF2B5EF4-FFF2-40B4-BE49-F238E27FC236}">
                <a16:creationId xmlns:a16="http://schemas.microsoft.com/office/drawing/2014/main" id="{E491AF8C-64F7-4910-8519-D211B354272C}"/>
              </a:ext>
            </a:extLst>
          </p:cNvPr>
          <p:cNvSpPr/>
          <p:nvPr/>
        </p:nvSpPr>
        <p:spPr>
          <a:xfrm>
            <a:off x="1847528" y="3755216"/>
            <a:ext cx="9772809" cy="1754326"/>
          </a:xfrm>
          <a:prstGeom prst="rect">
            <a:avLst/>
          </a:prstGeom>
        </p:spPr>
        <p:txBody>
          <a:bodyPr wrap="square">
            <a:spAutoFit/>
          </a:bodyPr>
          <a:lstStyle/>
          <a:p>
            <a:r>
              <a:rPr lang="lt-LT" dirty="0"/>
              <a:t>It </a:t>
            </a:r>
            <a:r>
              <a:rPr lang="en-GB" dirty="0"/>
              <a:t>is an agreement between employee and employer by which the employee commits to perform a job of particular profession, speciality, qualification or to take a particular position by obeying the order determined in the enterprise, and the employer commits to give a job determined in the contract, to pay a stipulated wage to the employee and to ensure working conditions determined by the labour laws, other legislation, collective contract and agreement of the parts. </a:t>
            </a:r>
            <a:endParaRPr lang="lt-LT" dirty="0"/>
          </a:p>
          <a:p>
            <a:endParaRPr lang="en-US" dirty="0">
              <a:latin typeface="+mj-lt"/>
            </a:endParaRPr>
          </a:p>
        </p:txBody>
      </p:sp>
      <p:sp>
        <p:nvSpPr>
          <p:cNvPr id="12" name="Rectangle 11">
            <a:extLst>
              <a:ext uri="{FF2B5EF4-FFF2-40B4-BE49-F238E27FC236}">
                <a16:creationId xmlns:a16="http://schemas.microsoft.com/office/drawing/2014/main" id="{16430994-BE89-4039-AD35-F9237E240583}"/>
              </a:ext>
            </a:extLst>
          </p:cNvPr>
          <p:cNvSpPr/>
          <p:nvPr/>
        </p:nvSpPr>
        <p:spPr>
          <a:xfrm>
            <a:off x="1405484" y="5445224"/>
            <a:ext cx="4080284" cy="400110"/>
          </a:xfrm>
          <a:prstGeom prst="rect">
            <a:avLst/>
          </a:prstGeom>
        </p:spPr>
        <p:txBody>
          <a:bodyPr wrap="none">
            <a:spAutoFit/>
          </a:bodyPr>
          <a:lstStyle/>
          <a:p>
            <a:r>
              <a:rPr lang="en-US" sz="2000" b="1" dirty="0">
                <a:solidFill>
                  <a:srgbClr val="000000"/>
                </a:solidFill>
                <a:ea typeface="Calibri" panose="020F0502020204030204" pitchFamily="34" charset="0"/>
              </a:rPr>
              <a:t>Other laws regulating labor relations</a:t>
            </a:r>
            <a:endParaRPr lang="en-US" sz="2000" b="1" dirty="0"/>
          </a:p>
        </p:txBody>
      </p:sp>
      <p:sp>
        <p:nvSpPr>
          <p:cNvPr id="13" name="Rectangle 12">
            <a:extLst>
              <a:ext uri="{FF2B5EF4-FFF2-40B4-BE49-F238E27FC236}">
                <a16:creationId xmlns:a16="http://schemas.microsoft.com/office/drawing/2014/main" id="{4D1B4757-42D6-4834-B2CC-521F1047E8A1}"/>
              </a:ext>
            </a:extLst>
          </p:cNvPr>
          <p:cNvSpPr/>
          <p:nvPr/>
        </p:nvSpPr>
        <p:spPr>
          <a:xfrm>
            <a:off x="1919536" y="5845334"/>
            <a:ext cx="9289032" cy="646331"/>
          </a:xfrm>
          <a:prstGeom prst="rect">
            <a:avLst/>
          </a:prstGeom>
        </p:spPr>
        <p:txBody>
          <a:bodyPr wrap="square">
            <a:spAutoFit/>
          </a:bodyPr>
          <a:lstStyle/>
          <a:p>
            <a:pPr marL="342900" indent="-342900">
              <a:buFont typeface="Wingdings" panose="05000000000000000000" pitchFamily="2" charset="2"/>
              <a:buChar char="q"/>
            </a:pPr>
            <a:r>
              <a:rPr lang="en-GB" dirty="0"/>
              <a:t>The Law on Equal Treatment and the Law on Women and Men Equal Treatment</a:t>
            </a:r>
            <a:endParaRPr lang="lt-LT" dirty="0"/>
          </a:p>
          <a:p>
            <a:pPr marL="342900" indent="-342900">
              <a:buFont typeface="Wingdings" panose="05000000000000000000" pitchFamily="2" charset="2"/>
              <a:buChar char="q"/>
            </a:pPr>
            <a:r>
              <a:rPr lang="lt-LT" dirty="0">
                <a:latin typeface="+mj-lt"/>
                <a:ea typeface="Calibri" panose="020F0502020204030204" pitchFamily="34" charset="0"/>
              </a:rPr>
              <a:t> </a:t>
            </a:r>
            <a:r>
              <a:rPr lang="en-GB" dirty="0"/>
              <a:t>The Law on Legal protection of Personal Data</a:t>
            </a:r>
            <a:endParaRPr lang="lt-LT" dirty="0">
              <a:latin typeface="+mj-lt"/>
              <a:ea typeface="Calibri" panose="020F0502020204030204" pitchFamily="34" charset="0"/>
            </a:endParaRPr>
          </a:p>
        </p:txBody>
      </p:sp>
      <p:sp>
        <p:nvSpPr>
          <p:cNvPr id="14" name="Rectangle 13">
            <a:extLst>
              <a:ext uri="{FF2B5EF4-FFF2-40B4-BE49-F238E27FC236}">
                <a16:creationId xmlns:a16="http://schemas.microsoft.com/office/drawing/2014/main" id="{D878A04C-BF75-4045-9711-EA689E08302E}"/>
              </a:ext>
            </a:extLst>
          </p:cNvPr>
          <p:cNvSpPr/>
          <p:nvPr/>
        </p:nvSpPr>
        <p:spPr>
          <a:xfrm>
            <a:off x="2063552" y="541888"/>
            <a:ext cx="7025065" cy="584775"/>
          </a:xfrm>
          <a:prstGeom prst="rect">
            <a:avLst/>
          </a:prstGeom>
        </p:spPr>
        <p:txBody>
          <a:bodyPr wrap="none">
            <a:spAutoFit/>
          </a:bodyPr>
          <a:lstStyle/>
          <a:p>
            <a:r>
              <a:rPr lang="en-GB" sz="3200" b="1" dirty="0">
                <a:solidFill>
                  <a:schemeClr val="accent1">
                    <a:lumMod val="50000"/>
                  </a:schemeClr>
                </a:solidFill>
              </a:rPr>
              <a:t>REGULATION OF LABOUR RELATIONSHIP</a:t>
            </a:r>
            <a:endParaRPr lang="en-US" sz="3200" b="1" dirty="0">
              <a:solidFill>
                <a:schemeClr val="accent1">
                  <a:lumMod val="50000"/>
                </a:schemeClr>
              </a:solidFill>
            </a:endParaRPr>
          </a:p>
        </p:txBody>
      </p:sp>
      <p:sp>
        <p:nvSpPr>
          <p:cNvPr id="15" name="Rectangle 14">
            <a:extLst>
              <a:ext uri="{FF2B5EF4-FFF2-40B4-BE49-F238E27FC236}">
                <a16:creationId xmlns:a16="http://schemas.microsoft.com/office/drawing/2014/main" id="{5130C79E-8F96-4ED5-8716-7AA8E76021D3}"/>
              </a:ext>
            </a:extLst>
          </p:cNvPr>
          <p:cNvSpPr/>
          <p:nvPr/>
        </p:nvSpPr>
        <p:spPr>
          <a:xfrm>
            <a:off x="2046305" y="1203202"/>
            <a:ext cx="5578707" cy="523220"/>
          </a:xfrm>
          <a:prstGeom prst="rect">
            <a:avLst/>
          </a:prstGeom>
        </p:spPr>
        <p:txBody>
          <a:bodyPr wrap="none">
            <a:spAutoFit/>
          </a:bodyPr>
          <a:lstStyle/>
          <a:p>
            <a:r>
              <a:rPr lang="lt-LT" sz="2800" b="1" dirty="0" err="1">
                <a:solidFill>
                  <a:srgbClr val="C00000"/>
                </a:solidFill>
                <a:latin typeface="+mj-lt"/>
                <a:ea typeface="Calibri" panose="020F0502020204030204" pitchFamily="34" charset="0"/>
              </a:rPr>
              <a:t>Documents</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governing</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labor</a:t>
            </a:r>
            <a:r>
              <a:rPr lang="lt-LT" sz="2800" b="1" dirty="0">
                <a:solidFill>
                  <a:srgbClr val="C00000"/>
                </a:solidFill>
                <a:latin typeface="+mj-lt"/>
                <a:ea typeface="Calibri" panose="020F0502020204030204" pitchFamily="34" charset="0"/>
              </a:rPr>
              <a:t> </a:t>
            </a:r>
            <a:r>
              <a:rPr lang="lt-LT" sz="2800" b="1" dirty="0" err="1">
                <a:solidFill>
                  <a:srgbClr val="C00000"/>
                </a:solidFill>
                <a:latin typeface="+mj-lt"/>
                <a:ea typeface="Calibri" panose="020F0502020204030204" pitchFamily="34" charset="0"/>
              </a:rPr>
              <a:t>relations</a:t>
            </a:r>
            <a:r>
              <a:rPr lang="lt-LT" sz="2800" b="1" dirty="0">
                <a:solidFill>
                  <a:srgbClr val="C00000"/>
                </a:solidFill>
                <a:latin typeface="+mj-lt"/>
                <a:ea typeface="Calibri" panose="020F0502020204030204" pitchFamily="34" charset="0"/>
              </a:rPr>
              <a:t>: </a:t>
            </a:r>
            <a:endParaRPr lang="en-US" sz="2800" b="1" dirty="0">
              <a:solidFill>
                <a:srgbClr val="C00000"/>
              </a:solidFill>
              <a:latin typeface="+mj-lt"/>
            </a:endParaRPr>
          </a:p>
        </p:txBody>
      </p:sp>
    </p:spTree>
    <p:extLst>
      <p:ext uri="{BB962C8B-B14F-4D97-AF65-F5344CB8AC3E}">
        <p14:creationId xmlns:p14="http://schemas.microsoft.com/office/powerpoint/2010/main" val="393290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1000"/>
                                        <p:tgtEl>
                                          <p:spTgt spid="10"/>
                                        </p:tgtEl>
                                      </p:cBhvr>
                                    </p:animEffect>
                                    <p:anim calcmode="lin" valueType="num">
                                      <p:cBhvr>
                                        <p:cTn id="20" dur="1000" fill="hold"/>
                                        <p:tgtEl>
                                          <p:spTgt spid="10"/>
                                        </p:tgtEl>
                                        <p:attrNameLst>
                                          <p:attrName>ppt_x</p:attrName>
                                        </p:attrNameLst>
                                      </p:cBhvr>
                                      <p:tavLst>
                                        <p:tav tm="0">
                                          <p:val>
                                            <p:strVal val="#ppt_x"/>
                                          </p:val>
                                        </p:tav>
                                        <p:tav tm="100000">
                                          <p:val>
                                            <p:strVal val="#ppt_x"/>
                                          </p:val>
                                        </p:tav>
                                      </p:tavLst>
                                    </p:anim>
                                    <p:anim calcmode="lin" valueType="num">
                                      <p:cBhvr>
                                        <p:cTn id="21" dur="1000" fill="hold"/>
                                        <p:tgtEl>
                                          <p:spTgt spid="10"/>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1000"/>
                                        <p:tgtEl>
                                          <p:spTgt spid="12"/>
                                        </p:tgtEl>
                                      </p:cBhvr>
                                    </p:animEffect>
                                    <p:anim calcmode="lin" valueType="num">
                                      <p:cBhvr>
                                        <p:cTn id="32" dur="1000" fill="hold"/>
                                        <p:tgtEl>
                                          <p:spTgt spid="12"/>
                                        </p:tgtEl>
                                        <p:attrNameLst>
                                          <p:attrName>ppt_x</p:attrName>
                                        </p:attrNameLst>
                                      </p:cBhvr>
                                      <p:tavLst>
                                        <p:tav tm="0">
                                          <p:val>
                                            <p:strVal val="#ppt_x"/>
                                          </p:val>
                                        </p:tav>
                                        <p:tav tm="100000">
                                          <p:val>
                                            <p:strVal val="#ppt_x"/>
                                          </p:val>
                                        </p:tav>
                                      </p:tavLst>
                                    </p:anim>
                                    <p:anim calcmode="lin" valueType="num">
                                      <p:cBhvr>
                                        <p:cTn id="33" dur="1000" fill="hold"/>
                                        <p:tgtEl>
                                          <p:spTgt spid="12"/>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1000"/>
                                        <p:tgtEl>
                                          <p:spTgt spid="13"/>
                                        </p:tgtEl>
                                      </p:cBhvr>
                                    </p:animEffect>
                                    <p:anim calcmode="lin" valueType="num">
                                      <p:cBhvr>
                                        <p:cTn id="37" dur="1000" fill="hold"/>
                                        <p:tgtEl>
                                          <p:spTgt spid="13"/>
                                        </p:tgtEl>
                                        <p:attrNameLst>
                                          <p:attrName>ppt_x</p:attrName>
                                        </p:attrNameLst>
                                      </p:cBhvr>
                                      <p:tavLst>
                                        <p:tav tm="0">
                                          <p:val>
                                            <p:strVal val="#ppt_x"/>
                                          </p:val>
                                        </p:tav>
                                        <p:tav tm="100000">
                                          <p:val>
                                            <p:strVal val="#ppt_x"/>
                                          </p:val>
                                        </p:tav>
                                      </p:tavLst>
                                    </p:anim>
                                    <p:anim calcmode="lin" valueType="num">
                                      <p:cBhvr>
                                        <p:cTn id="3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1049054B-AFE6-47C4-A334-7A0E5E5FEF74}"/>
              </a:ext>
            </a:extLst>
          </p:cNvPr>
          <p:cNvSpPr/>
          <p:nvPr/>
        </p:nvSpPr>
        <p:spPr>
          <a:xfrm>
            <a:off x="1533710" y="582456"/>
            <a:ext cx="7704856" cy="1191736"/>
          </a:xfrm>
          <a:prstGeom prst="rect">
            <a:avLst/>
          </a:prstGeom>
        </p:spPr>
        <p:txBody>
          <a:bodyPr wrap="square">
            <a:spAutoFit/>
          </a:bodyPr>
          <a:lstStyle/>
          <a:p>
            <a:pPr marR="0" lvl="1" algn="ctr">
              <a:lnSpc>
                <a:spcPct val="115000"/>
              </a:lnSpc>
              <a:spcBef>
                <a:spcPts val="0"/>
              </a:spcBef>
              <a:spcAft>
                <a:spcPts val="1000"/>
              </a:spcAft>
              <a:buClr>
                <a:srgbClr val="000000"/>
              </a:buClr>
              <a:tabLst>
                <a:tab pos="450215" algn="l"/>
                <a:tab pos="810260" algn="l"/>
                <a:tab pos="1080135" algn="l"/>
              </a:tabLst>
            </a:pPr>
            <a:r>
              <a:rPr lang="en-GB" sz="3200" b="1" dirty="0">
                <a:solidFill>
                  <a:schemeClr val="accent1">
                    <a:lumMod val="50000"/>
                  </a:schemeClr>
                </a:solidFill>
              </a:rPr>
              <a:t>LEGAL AND PSYCHOLOGICAL CONTRACT BETWEEN EMPLOYER AND EMPLOYEE</a:t>
            </a:r>
            <a:endParaRPr lang="en-US" sz="3200" b="1" dirty="0">
              <a:solidFill>
                <a:schemeClr val="accent1">
                  <a:lumMod val="50000"/>
                </a:schemeClr>
              </a:solidFill>
              <a:effectLst/>
              <a:ea typeface="Calibri" panose="020F0502020204030204" pitchFamily="34" charset="0"/>
              <a:cs typeface="Times New Roman" panose="02020603050405020304" pitchFamily="18" charset="0"/>
            </a:endParaRPr>
          </a:p>
        </p:txBody>
      </p:sp>
      <p:pic>
        <p:nvPicPr>
          <p:cNvPr id="4" name="Paveikslėlis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400" y="2045816"/>
            <a:ext cx="8712969" cy="5501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8036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8288" y="188640"/>
            <a:ext cx="3219450"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1E0A316A-775F-495D-9299-BC8DCB39DCD5}"/>
              </a:ext>
            </a:extLst>
          </p:cNvPr>
          <p:cNvSpPr/>
          <p:nvPr/>
        </p:nvSpPr>
        <p:spPr>
          <a:xfrm>
            <a:off x="1887652" y="291641"/>
            <a:ext cx="7461700" cy="1077218"/>
          </a:xfrm>
          <a:prstGeom prst="rect">
            <a:avLst/>
          </a:prstGeom>
        </p:spPr>
        <p:txBody>
          <a:bodyPr wrap="square">
            <a:spAutoFit/>
          </a:bodyPr>
          <a:lstStyle/>
          <a:p>
            <a:pPr lvl="1" algn="ctr"/>
            <a:r>
              <a:rPr lang="en-GB" sz="3200" b="1" dirty="0">
                <a:solidFill>
                  <a:schemeClr val="accent1">
                    <a:lumMod val="50000"/>
                  </a:schemeClr>
                </a:solidFill>
              </a:rPr>
              <a:t>STRATEG</a:t>
            </a:r>
            <a:r>
              <a:rPr lang="lt-LT" sz="3200" b="1" dirty="0">
                <a:solidFill>
                  <a:schemeClr val="accent1">
                    <a:lumMod val="50000"/>
                  </a:schemeClr>
                </a:solidFill>
              </a:rPr>
              <a:t>Y</a:t>
            </a:r>
            <a:r>
              <a:rPr lang="en-GB" sz="3200" b="1" dirty="0">
                <a:solidFill>
                  <a:schemeClr val="accent1">
                    <a:lumMod val="50000"/>
                  </a:schemeClr>
                </a:solidFill>
              </a:rPr>
              <a:t> OF RELATIONSHIP WITH EMPLOYEES</a:t>
            </a:r>
            <a:endParaRPr lang="lt-LT" sz="3200" b="1" dirty="0">
              <a:solidFill>
                <a:schemeClr val="accent1">
                  <a:lumMod val="50000"/>
                </a:schemeClr>
              </a:solidFill>
            </a:endParaRPr>
          </a:p>
        </p:txBody>
      </p:sp>
      <p:sp>
        <p:nvSpPr>
          <p:cNvPr id="3" name="Rectangle 2">
            <a:extLst>
              <a:ext uri="{FF2B5EF4-FFF2-40B4-BE49-F238E27FC236}">
                <a16:creationId xmlns:a16="http://schemas.microsoft.com/office/drawing/2014/main" id="{891E4F7D-3787-446E-AC5B-A044215BA750}"/>
              </a:ext>
            </a:extLst>
          </p:cNvPr>
          <p:cNvSpPr/>
          <p:nvPr/>
        </p:nvSpPr>
        <p:spPr>
          <a:xfrm>
            <a:off x="1248799" y="1504917"/>
            <a:ext cx="8739406" cy="954107"/>
          </a:xfrm>
          <a:prstGeom prst="rect">
            <a:avLst/>
          </a:prstGeom>
        </p:spPr>
        <p:txBody>
          <a:bodyPr wrap="square">
            <a:spAutoFit/>
          </a:bodyPr>
          <a:lstStyle/>
          <a:p>
            <a:r>
              <a:rPr lang="en-GB" sz="2800" b="1" dirty="0">
                <a:solidFill>
                  <a:srgbClr val="C00000"/>
                </a:solidFill>
              </a:rPr>
              <a:t>4 different opinions of how a strategy of relationship with employees could be formed</a:t>
            </a:r>
            <a:r>
              <a:rPr lang="lt-LT" sz="2800" b="1" dirty="0">
                <a:solidFill>
                  <a:srgbClr val="C00000"/>
                </a:solidFill>
              </a:rPr>
              <a:t>:</a:t>
            </a:r>
            <a:endParaRPr lang="en-US" sz="2800" b="1" dirty="0">
              <a:solidFill>
                <a:srgbClr val="C00000"/>
              </a:solidFill>
            </a:endParaRPr>
          </a:p>
        </p:txBody>
      </p:sp>
      <p:sp>
        <p:nvSpPr>
          <p:cNvPr id="4" name="Rectangle 3">
            <a:extLst>
              <a:ext uri="{FF2B5EF4-FFF2-40B4-BE49-F238E27FC236}">
                <a16:creationId xmlns:a16="http://schemas.microsoft.com/office/drawing/2014/main" id="{2F0CF09D-519A-4E28-87AC-D4E7E5FE40DA}"/>
              </a:ext>
            </a:extLst>
          </p:cNvPr>
          <p:cNvSpPr/>
          <p:nvPr/>
        </p:nvSpPr>
        <p:spPr>
          <a:xfrm>
            <a:off x="1343472" y="2852936"/>
            <a:ext cx="10369152" cy="3170099"/>
          </a:xfrm>
          <a:prstGeom prst="rect">
            <a:avLst/>
          </a:prstGeom>
        </p:spPr>
        <p:txBody>
          <a:bodyPr wrap="square">
            <a:spAutoFit/>
          </a:bodyPr>
          <a:lstStyle/>
          <a:p>
            <a:pPr marL="342900" lvl="0" indent="-342900">
              <a:buFont typeface="Wingdings" panose="05000000000000000000" pitchFamily="2" charset="2"/>
              <a:buChar char="q"/>
            </a:pPr>
            <a:r>
              <a:rPr lang="en-GB" sz="2000" b="1" dirty="0"/>
              <a:t>Hostility</a:t>
            </a:r>
            <a:r>
              <a:rPr lang="en-GB" sz="2000" dirty="0"/>
              <a:t> – organization decides what it wants and requires from employees for thoughtless execution </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Traditional attitude </a:t>
            </a:r>
            <a:r>
              <a:rPr lang="en-GB" sz="2000" dirty="0"/>
              <a:t>– a support of relationship with employees, but when management presents proposals, they are being reacted in the name of employees only by the chosen ones.</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Cooperation</a:t>
            </a:r>
            <a:r>
              <a:rPr lang="en-GB" sz="2000" dirty="0"/>
              <a:t> – an organization engages the employees into formation and implementation of organizational policy, but keeps the right of final decision</a:t>
            </a:r>
            <a:endParaRPr lang="lt-LT" sz="2000" dirty="0"/>
          </a:p>
          <a:p>
            <a:pPr marL="342900" lvl="0" indent="-342900">
              <a:buFont typeface="Wingdings" panose="05000000000000000000" pitchFamily="2" charset="2"/>
              <a:buChar char="q"/>
            </a:pPr>
            <a:endParaRPr lang="lt-LT" sz="2000" dirty="0"/>
          </a:p>
          <a:p>
            <a:pPr marL="342900" lvl="0" indent="-342900">
              <a:buFont typeface="Wingdings" panose="05000000000000000000" pitchFamily="2" charset="2"/>
              <a:buChar char="q"/>
            </a:pPr>
            <a:r>
              <a:rPr lang="en-GB" sz="2000" b="1" dirty="0"/>
              <a:t>Division of authority </a:t>
            </a:r>
            <a:r>
              <a:rPr lang="en-GB" sz="2000" dirty="0"/>
              <a:t>– employees are engaged into everyday decisions and strategical ones</a:t>
            </a:r>
            <a:endParaRPr lang="lt-LT" sz="2000" dirty="0">
              <a:effectLst/>
            </a:endParaRPr>
          </a:p>
        </p:txBody>
      </p:sp>
    </p:spTree>
    <p:extLst>
      <p:ext uri="{BB962C8B-B14F-4D97-AF65-F5344CB8AC3E}">
        <p14:creationId xmlns:p14="http://schemas.microsoft.com/office/powerpoint/2010/main" val="836237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Effect transition="in" filter="fade">
                                      <p:cBhvr>
                                        <p:cTn id="28" dur="1000"/>
                                        <p:tgtEl>
                                          <p:spTgt spid="4">
                                            <p:txEl>
                                              <p:pRg st="6" end="6"/>
                                            </p:txEl>
                                          </p:spTgt>
                                        </p:tgtEl>
                                      </p:cBhvr>
                                    </p:animEffect>
                                    <p:anim calcmode="lin" valueType="num">
                                      <p:cBhvr>
                                        <p:cTn id="29"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onus (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nus" id="{3A12B276-9763-4F22-8716-A3A4A8CF717D}" vid="{BAC5128B-4E77-412A-BA5B-0ABF4F6AA91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bonus (1)</Template>
  <TotalTime>297</TotalTime>
  <Words>663</Words>
  <Application>Microsoft Office PowerPoint</Application>
  <PresentationFormat>Widescreen</PresentationFormat>
  <Paragraphs>86</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Times New Roman</vt:lpstr>
      <vt:lpstr>Wingdings</vt:lpstr>
      <vt:lpstr>bonus (1)</vt:lpstr>
      <vt:lpstr>  Mentoring for youth entrepreneurship support.  BONUS LT-LV  This publication has been produced with the financial assistance of the European Union. The contents of this publication are the sole responsibility of Kaunas university of technology, Daugpils university and PI PVC and can under no circumstances be regarded as reflecting the position of the European Union. </vt:lpstr>
      <vt:lpstr> EMPLOYEE RELATIONS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Mentoring for youth entrepreneurship support.  BONUS LT-LV  This publication has been produced with the financial assistance of the European Union. The contents of this publication are the sole responsibility of Kaunas university of technology, Daugpils university and PI PVC and can under no circumstances be regarded as reflecting the position of the European Union.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Savanevičienė Asta</cp:lastModifiedBy>
  <cp:revision>29</cp:revision>
  <dcterms:created xsi:type="dcterms:W3CDTF">2017-08-16T19:14:54Z</dcterms:created>
  <dcterms:modified xsi:type="dcterms:W3CDTF">2018-05-04T06:26:37Z</dcterms:modified>
</cp:coreProperties>
</file>