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7" r:id="rId2"/>
    <p:sldId id="262" r:id="rId3"/>
    <p:sldId id="265" r:id="rId4"/>
    <p:sldId id="263" r:id="rId5"/>
    <p:sldId id="266" r:id="rId6"/>
    <p:sldId id="264" r:id="rId7"/>
    <p:sldId id="271" r:id="rId8"/>
    <p:sldId id="267" r:id="rId9"/>
    <p:sldId id="270" r:id="rId10"/>
    <p:sldId id="269" r:id="rId11"/>
    <p:sldId id="268"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2" d="100"/>
          <a:sy n="82" d="100"/>
        </p:scale>
        <p:origin x="62"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42FFA-89D0-4D9C-9BF8-F65874504E1D}" type="datetimeFigureOut">
              <a:rPr lang="lt-LT" smtClean="0"/>
              <a:t>2018-05-04</a:t>
            </a:fld>
            <a:endParaRPr lang="lt-LT"/>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EC103B-4D14-48A7-9424-EE8FB12DD4E0}" type="slidenum">
              <a:rPr lang="lt-LT" smtClean="0"/>
              <a:t>‹#›</a:t>
            </a:fld>
            <a:endParaRPr lang="lt-LT"/>
          </a:p>
        </p:txBody>
      </p:sp>
    </p:spTree>
    <p:extLst>
      <p:ext uri="{BB962C8B-B14F-4D97-AF65-F5344CB8AC3E}">
        <p14:creationId xmlns:p14="http://schemas.microsoft.com/office/powerpoint/2010/main" val="78508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DFEC103B-4D14-48A7-9424-EE8FB12DD4E0}" type="slidenum">
              <a:rPr lang="lt-LT" smtClean="0"/>
              <a:t>1</a:t>
            </a:fld>
            <a:endParaRPr lang="lt-LT"/>
          </a:p>
        </p:txBody>
      </p:sp>
    </p:spTree>
    <p:extLst>
      <p:ext uri="{BB962C8B-B14F-4D97-AF65-F5344CB8AC3E}">
        <p14:creationId xmlns:p14="http://schemas.microsoft.com/office/powerpoint/2010/main" val="3678704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10</a:t>
            </a:fld>
            <a:endParaRPr lang="lt-LT"/>
          </a:p>
        </p:txBody>
      </p:sp>
    </p:spTree>
    <p:extLst>
      <p:ext uri="{BB962C8B-B14F-4D97-AF65-F5344CB8AC3E}">
        <p14:creationId xmlns:p14="http://schemas.microsoft.com/office/powerpoint/2010/main" val="2020400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11</a:t>
            </a:fld>
            <a:endParaRPr lang="lt-LT"/>
          </a:p>
        </p:txBody>
      </p:sp>
    </p:spTree>
    <p:extLst>
      <p:ext uri="{BB962C8B-B14F-4D97-AF65-F5344CB8AC3E}">
        <p14:creationId xmlns:p14="http://schemas.microsoft.com/office/powerpoint/2010/main" val="1246409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DFEC103B-4D14-48A7-9424-EE8FB12DD4E0}" type="slidenum">
              <a:rPr lang="lt-LT" smtClean="0"/>
              <a:t>12</a:t>
            </a:fld>
            <a:endParaRPr lang="lt-LT"/>
          </a:p>
        </p:txBody>
      </p:sp>
    </p:spTree>
    <p:extLst>
      <p:ext uri="{BB962C8B-B14F-4D97-AF65-F5344CB8AC3E}">
        <p14:creationId xmlns:p14="http://schemas.microsoft.com/office/powerpoint/2010/main" val="1415441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2</a:t>
            </a:fld>
            <a:endParaRPr lang="lt-LT"/>
          </a:p>
        </p:txBody>
      </p:sp>
    </p:spTree>
    <p:extLst>
      <p:ext uri="{BB962C8B-B14F-4D97-AF65-F5344CB8AC3E}">
        <p14:creationId xmlns:p14="http://schemas.microsoft.com/office/powerpoint/2010/main" val="549678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3</a:t>
            </a:fld>
            <a:endParaRPr lang="lt-LT"/>
          </a:p>
        </p:txBody>
      </p:sp>
    </p:spTree>
    <p:extLst>
      <p:ext uri="{BB962C8B-B14F-4D97-AF65-F5344CB8AC3E}">
        <p14:creationId xmlns:p14="http://schemas.microsoft.com/office/powerpoint/2010/main" val="3552159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4</a:t>
            </a:fld>
            <a:endParaRPr lang="lt-LT"/>
          </a:p>
        </p:txBody>
      </p:sp>
    </p:spTree>
    <p:extLst>
      <p:ext uri="{BB962C8B-B14F-4D97-AF65-F5344CB8AC3E}">
        <p14:creationId xmlns:p14="http://schemas.microsoft.com/office/powerpoint/2010/main" val="2959959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5</a:t>
            </a:fld>
            <a:endParaRPr lang="lt-LT"/>
          </a:p>
        </p:txBody>
      </p:sp>
    </p:spTree>
    <p:extLst>
      <p:ext uri="{BB962C8B-B14F-4D97-AF65-F5344CB8AC3E}">
        <p14:creationId xmlns:p14="http://schemas.microsoft.com/office/powerpoint/2010/main" val="1066882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6</a:t>
            </a:fld>
            <a:endParaRPr lang="lt-LT"/>
          </a:p>
        </p:txBody>
      </p:sp>
    </p:spTree>
    <p:extLst>
      <p:ext uri="{BB962C8B-B14F-4D97-AF65-F5344CB8AC3E}">
        <p14:creationId xmlns:p14="http://schemas.microsoft.com/office/powerpoint/2010/main" val="2895521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7</a:t>
            </a:fld>
            <a:endParaRPr lang="lt-LT"/>
          </a:p>
        </p:txBody>
      </p:sp>
    </p:spTree>
    <p:extLst>
      <p:ext uri="{BB962C8B-B14F-4D97-AF65-F5344CB8AC3E}">
        <p14:creationId xmlns:p14="http://schemas.microsoft.com/office/powerpoint/2010/main" val="2751377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8</a:t>
            </a:fld>
            <a:endParaRPr lang="lt-LT"/>
          </a:p>
        </p:txBody>
      </p:sp>
    </p:spTree>
    <p:extLst>
      <p:ext uri="{BB962C8B-B14F-4D97-AF65-F5344CB8AC3E}">
        <p14:creationId xmlns:p14="http://schemas.microsoft.com/office/powerpoint/2010/main" val="3427435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9</a:t>
            </a:fld>
            <a:endParaRPr lang="lt-LT"/>
          </a:p>
        </p:txBody>
      </p:sp>
    </p:spTree>
    <p:extLst>
      <p:ext uri="{BB962C8B-B14F-4D97-AF65-F5344CB8AC3E}">
        <p14:creationId xmlns:p14="http://schemas.microsoft.com/office/powerpoint/2010/main" val="18428927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86458" y="1674312"/>
            <a:ext cx="8804366" cy="1975713"/>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3118621" y="3706654"/>
            <a:ext cx="7940040" cy="12965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FBAD197-213E-423D-9E44-5E4026679F51}"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pic>
        <p:nvPicPr>
          <p:cNvPr id="8" name="Picture 7"/>
          <p:cNvPicPr>
            <a:picLocks noChangeAspect="1"/>
          </p:cNvPicPr>
          <p:nvPr/>
        </p:nvPicPr>
        <p:blipFill>
          <a:blip r:embed="rId2"/>
          <a:stretch>
            <a:fillRect/>
          </a:stretch>
        </p:blipFill>
        <p:spPr>
          <a:xfrm>
            <a:off x="0" y="0"/>
            <a:ext cx="2181225" cy="2228850"/>
          </a:xfrm>
          <a:prstGeom prst="rect">
            <a:avLst/>
          </a:prstGeom>
        </p:spPr>
      </p:pic>
    </p:spTree>
    <p:extLst>
      <p:ext uri="{BB962C8B-B14F-4D97-AF65-F5344CB8AC3E}">
        <p14:creationId xmlns:p14="http://schemas.microsoft.com/office/powerpoint/2010/main" val="3158744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D3011B-B73C-4D6D-BE3B-D0D3B4057B11}"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1948984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14D5FC-27B2-49CE-9535-E95DC78DD42E}"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1798232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77441" y="1238247"/>
            <a:ext cx="9538062" cy="1325563"/>
          </a:xfrm>
        </p:spPr>
        <p:txBody>
          <a:bodyPr/>
          <a:lstStyle/>
          <a:p>
            <a:r>
              <a:rPr lang="en-US"/>
              <a:t>Click to edit Master title style</a:t>
            </a:r>
          </a:p>
        </p:txBody>
      </p:sp>
      <p:sp>
        <p:nvSpPr>
          <p:cNvPr id="3" name="Content Placeholder 2"/>
          <p:cNvSpPr>
            <a:spLocks noGrp="1"/>
          </p:cNvSpPr>
          <p:nvPr>
            <p:ph idx="1"/>
          </p:nvPr>
        </p:nvSpPr>
        <p:spPr>
          <a:xfrm>
            <a:off x="838200" y="2899953"/>
            <a:ext cx="10515600" cy="32770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FA13B-C7A0-4DAA-9C5F-F18E82DDD274}"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pic>
        <p:nvPicPr>
          <p:cNvPr id="8" name="Picture 7"/>
          <p:cNvPicPr>
            <a:picLocks noChangeAspect="1"/>
          </p:cNvPicPr>
          <p:nvPr/>
        </p:nvPicPr>
        <p:blipFill>
          <a:blip r:embed="rId2"/>
          <a:stretch>
            <a:fillRect/>
          </a:stretch>
        </p:blipFill>
        <p:spPr>
          <a:xfrm>
            <a:off x="0" y="0"/>
            <a:ext cx="2181225" cy="2228850"/>
          </a:xfrm>
          <a:prstGeom prst="rect">
            <a:avLst/>
          </a:prstGeom>
        </p:spPr>
      </p:pic>
    </p:spTree>
    <p:extLst>
      <p:ext uri="{BB962C8B-B14F-4D97-AF65-F5344CB8AC3E}">
        <p14:creationId xmlns:p14="http://schemas.microsoft.com/office/powerpoint/2010/main" val="382212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4EFE5D-A8D0-4F21-AA1A-369C62688A73}"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sp>
        <p:nvSpPr>
          <p:cNvPr id="7" name="Title 1"/>
          <p:cNvSpPr>
            <a:spLocks noGrp="1"/>
          </p:cNvSpPr>
          <p:nvPr>
            <p:ph type="ctrTitle"/>
          </p:nvPr>
        </p:nvSpPr>
        <p:spPr>
          <a:xfrm>
            <a:off x="3174274" y="248194"/>
            <a:ext cx="8804366" cy="1975713"/>
          </a:xfrm>
        </p:spPr>
        <p:txBody>
          <a:bodyPr anchor="b"/>
          <a:lstStyle>
            <a:lvl1pPr algn="ctr">
              <a:defRPr sz="6000"/>
            </a:lvl1pPr>
          </a:lstStyle>
          <a:p>
            <a:r>
              <a:rPr lang="en-US"/>
              <a:t>Click to edit Master title style</a:t>
            </a:r>
            <a:endParaRPr lang="en-US" dirty="0"/>
          </a:p>
        </p:txBody>
      </p:sp>
      <p:sp>
        <p:nvSpPr>
          <p:cNvPr id="8" name="Subtitle 2"/>
          <p:cNvSpPr>
            <a:spLocks noGrp="1"/>
          </p:cNvSpPr>
          <p:nvPr>
            <p:ph type="subTitle" idx="1"/>
          </p:nvPr>
        </p:nvSpPr>
        <p:spPr>
          <a:xfrm>
            <a:off x="4038600" y="2485119"/>
            <a:ext cx="7940040" cy="12965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0" name="Picture 9"/>
          <p:cNvPicPr>
            <a:picLocks noChangeAspect="1"/>
          </p:cNvPicPr>
          <p:nvPr/>
        </p:nvPicPr>
        <p:blipFill>
          <a:blip r:embed="rId2"/>
          <a:stretch>
            <a:fillRect/>
          </a:stretch>
        </p:blipFill>
        <p:spPr>
          <a:xfrm>
            <a:off x="0" y="0"/>
            <a:ext cx="2181225" cy="2228850"/>
          </a:xfrm>
          <a:prstGeom prst="rect">
            <a:avLst/>
          </a:prstGeom>
        </p:spPr>
      </p:pic>
    </p:spTree>
    <p:extLst>
      <p:ext uri="{BB962C8B-B14F-4D97-AF65-F5344CB8AC3E}">
        <p14:creationId xmlns:p14="http://schemas.microsoft.com/office/powerpoint/2010/main" val="1062144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5189" y="1316624"/>
            <a:ext cx="9028610"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821576"/>
            <a:ext cx="5181600" cy="33613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821575"/>
            <a:ext cx="5181600" cy="33553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9C39D9-11FC-458F-9437-4D0645975AF1}" type="datetime1">
              <a:rPr lang="en-US" smtClean="0"/>
              <a:t>2018-05-04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E0F8-9344-4483-BF6C-391B1133A400}" type="slidenum">
              <a:rPr lang="en-US" smtClean="0"/>
              <a:t>‹#›</a:t>
            </a:fld>
            <a:endParaRPr lang="en-US"/>
          </a:p>
        </p:txBody>
      </p:sp>
      <p:pic>
        <p:nvPicPr>
          <p:cNvPr id="9" name="Picture 8"/>
          <p:cNvPicPr>
            <a:picLocks noChangeAspect="1"/>
          </p:cNvPicPr>
          <p:nvPr/>
        </p:nvPicPr>
        <p:blipFill>
          <a:blip r:embed="rId2"/>
          <a:stretch>
            <a:fillRect/>
          </a:stretch>
        </p:blipFill>
        <p:spPr>
          <a:xfrm>
            <a:off x="28575" y="0"/>
            <a:ext cx="2181225" cy="2228850"/>
          </a:xfrm>
          <a:prstGeom prst="rect">
            <a:avLst/>
          </a:prstGeom>
        </p:spPr>
      </p:pic>
    </p:spTree>
    <p:extLst>
      <p:ext uri="{BB962C8B-B14F-4D97-AF65-F5344CB8AC3E}">
        <p14:creationId xmlns:p14="http://schemas.microsoft.com/office/powerpoint/2010/main" val="734399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7F6248-2F92-47A6-9F5C-49B452168D3C}" type="datetime1">
              <a:rPr lang="en-US" smtClean="0"/>
              <a:t>2018-05-04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2724148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3BAD0E-728B-4C8F-BA7A-4E0F94BBB6D3}" type="datetime1">
              <a:rPr lang="en-US" smtClean="0"/>
              <a:t>2018-05-04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2868767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4655C9-6190-478B-8E14-DADF3887117C}" type="datetime1">
              <a:rPr lang="en-US" smtClean="0"/>
              <a:t>2018-05-04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403300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C631E7-1BC5-4E73-B3A5-AC0DD3706335}" type="datetime1">
              <a:rPr lang="en-US" smtClean="0"/>
              <a:t>2018-05-04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4056778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BA51E7-2D74-48B2-8813-328FFA501309}" type="datetime1">
              <a:rPr lang="en-US" smtClean="0"/>
              <a:t>2018-05-04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295295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77882"/>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3082833"/>
            <a:ext cx="10515600" cy="30941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A0FA8-CE32-49D6-92A7-052B7C04BEC2}" type="datetime1">
              <a:rPr lang="en-US" smtClean="0"/>
              <a:t>2018-05-04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DE0F8-9344-4483-BF6C-391B1133A400}" type="slidenum">
              <a:rPr lang="en-US" smtClean="0"/>
              <a:t>‹#›</a:t>
            </a:fld>
            <a:endParaRPr lang="en-US"/>
          </a:p>
        </p:txBody>
      </p:sp>
    </p:spTree>
    <p:extLst>
      <p:ext uri="{BB962C8B-B14F-4D97-AF65-F5344CB8AC3E}">
        <p14:creationId xmlns:p14="http://schemas.microsoft.com/office/powerpoint/2010/main" val="1744709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1384" y="2492896"/>
            <a:ext cx="11382594" cy="2130513"/>
          </a:xfrm>
        </p:spPr>
        <p:txBody>
          <a:bodyPr>
            <a:normAutofit fontScale="90000"/>
          </a:bodyPr>
          <a:lstStyle/>
          <a:p>
            <a:pPr>
              <a:lnSpc>
                <a:spcPct val="100000"/>
              </a:lnSpc>
            </a:pPr>
            <a:br>
              <a:rPr lang="lt-LT" sz="3600" b="1" dirty="0"/>
            </a:br>
            <a:br>
              <a:rPr lang="lt-LT" sz="3600" b="1" dirty="0"/>
            </a:br>
            <a:r>
              <a:rPr lang="en-GB" sz="3600" b="1" dirty="0"/>
              <a:t>Mentoring for youth entrepreneurship support</a:t>
            </a:r>
            <a:r>
              <a:rPr lang="lt-LT" sz="3600" b="1" dirty="0"/>
              <a:t>. </a:t>
            </a:r>
            <a:r>
              <a:rPr lang="en-GB" sz="3600" b="1" dirty="0"/>
              <a:t> BONUS LT-LV</a:t>
            </a:r>
            <a:br>
              <a:rPr lang="lt-LT" sz="3600" b="1" dirty="0"/>
            </a:br>
            <a:br>
              <a:rPr lang="lt-LT" sz="3600" b="1" dirty="0"/>
            </a:br>
            <a:r>
              <a:rPr lang="lt-LT" sz="2000" dirty="0" err="1"/>
              <a:t>This</a:t>
            </a:r>
            <a:r>
              <a:rPr lang="lt-LT" sz="2000" dirty="0"/>
              <a:t> </a:t>
            </a:r>
            <a:r>
              <a:rPr lang="lt-LT" sz="2000" dirty="0" err="1"/>
              <a:t>publication</a:t>
            </a:r>
            <a:r>
              <a:rPr lang="lt-LT" sz="2000" dirty="0"/>
              <a:t> </a:t>
            </a:r>
            <a:r>
              <a:rPr lang="lt-LT" sz="2000" dirty="0" err="1"/>
              <a:t>has</a:t>
            </a:r>
            <a:r>
              <a:rPr lang="lt-LT" sz="2000" dirty="0"/>
              <a:t> </a:t>
            </a:r>
            <a:r>
              <a:rPr lang="lt-LT" sz="2000" dirty="0" err="1"/>
              <a:t>been</a:t>
            </a:r>
            <a:r>
              <a:rPr lang="lt-LT" sz="2000" dirty="0"/>
              <a:t> </a:t>
            </a:r>
            <a:r>
              <a:rPr lang="lt-LT" sz="2000" dirty="0" err="1"/>
              <a:t>produced</a:t>
            </a:r>
            <a:r>
              <a:rPr lang="lt-LT" sz="2000" dirty="0"/>
              <a:t> </a:t>
            </a:r>
            <a:r>
              <a:rPr lang="lt-LT" sz="2000" dirty="0" err="1"/>
              <a:t>with</a:t>
            </a:r>
            <a:r>
              <a:rPr lang="lt-LT" sz="2000" dirty="0"/>
              <a:t> </a:t>
            </a:r>
            <a:r>
              <a:rPr lang="lt-LT" sz="2000" dirty="0" err="1"/>
              <a:t>the</a:t>
            </a:r>
            <a:r>
              <a:rPr lang="lt-LT" sz="2000" dirty="0"/>
              <a:t> </a:t>
            </a:r>
            <a:r>
              <a:rPr lang="lt-LT" sz="2000" dirty="0" err="1"/>
              <a:t>financial</a:t>
            </a:r>
            <a:r>
              <a:rPr lang="lt-LT" sz="2000" dirty="0"/>
              <a:t> </a:t>
            </a:r>
            <a:r>
              <a:rPr lang="lt-LT" sz="2000" dirty="0" err="1"/>
              <a:t>assistance</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 </a:t>
            </a:r>
            <a:r>
              <a:rPr lang="lt-LT" sz="2000" dirty="0" err="1"/>
              <a:t>The</a:t>
            </a:r>
            <a:r>
              <a:rPr lang="lt-LT" sz="2000" dirty="0"/>
              <a:t> </a:t>
            </a:r>
            <a:r>
              <a:rPr lang="lt-LT" sz="2000" dirty="0" err="1"/>
              <a:t>contents</a:t>
            </a:r>
            <a:r>
              <a:rPr lang="lt-LT" sz="2000" dirty="0"/>
              <a:t> </a:t>
            </a:r>
            <a:r>
              <a:rPr lang="lt-LT" sz="2000" dirty="0" err="1"/>
              <a:t>of</a:t>
            </a:r>
            <a:r>
              <a:rPr lang="lt-LT" sz="2000" dirty="0"/>
              <a:t> </a:t>
            </a:r>
            <a:r>
              <a:rPr lang="lt-LT" sz="2000" dirty="0" err="1"/>
              <a:t>this</a:t>
            </a:r>
            <a:r>
              <a:rPr lang="lt-LT" sz="2000" dirty="0"/>
              <a:t> </a:t>
            </a:r>
            <a:r>
              <a:rPr lang="lt-LT" sz="2000" dirty="0" err="1"/>
              <a:t>publication</a:t>
            </a:r>
            <a:r>
              <a:rPr lang="lt-LT" sz="2000" dirty="0"/>
              <a:t> are </a:t>
            </a:r>
            <a:r>
              <a:rPr lang="lt-LT" sz="2000" dirty="0" err="1"/>
              <a:t>the</a:t>
            </a:r>
            <a:r>
              <a:rPr lang="lt-LT" sz="2000" dirty="0"/>
              <a:t> </a:t>
            </a:r>
            <a:r>
              <a:rPr lang="lt-LT" sz="2000" dirty="0" err="1"/>
              <a:t>sole</a:t>
            </a:r>
            <a:r>
              <a:rPr lang="lt-LT" sz="2000" dirty="0"/>
              <a:t> </a:t>
            </a:r>
            <a:r>
              <a:rPr lang="lt-LT" sz="2000" dirty="0" err="1"/>
              <a:t>responsibility</a:t>
            </a:r>
            <a:r>
              <a:rPr lang="lt-LT" sz="2000" dirty="0"/>
              <a:t> </a:t>
            </a:r>
            <a:r>
              <a:rPr lang="lt-LT" sz="2000" dirty="0" err="1"/>
              <a:t>of</a:t>
            </a:r>
            <a:r>
              <a:rPr lang="lt-LT" sz="2000" dirty="0"/>
              <a:t> Kaunas </a:t>
            </a:r>
            <a:r>
              <a:rPr lang="lt-LT" sz="2000" dirty="0" err="1"/>
              <a:t>university</a:t>
            </a:r>
            <a:r>
              <a:rPr lang="lt-LT" sz="2000" dirty="0"/>
              <a:t> </a:t>
            </a:r>
            <a:r>
              <a:rPr lang="lt-LT" sz="2000" dirty="0" err="1"/>
              <a:t>of</a:t>
            </a:r>
            <a:r>
              <a:rPr lang="lt-LT" sz="2000" dirty="0"/>
              <a:t> </a:t>
            </a:r>
            <a:r>
              <a:rPr lang="lt-LT" sz="2000" dirty="0" err="1"/>
              <a:t>technology</a:t>
            </a:r>
            <a:r>
              <a:rPr lang="lt-LT" sz="2000" dirty="0"/>
              <a:t>, </a:t>
            </a:r>
            <a:r>
              <a:rPr lang="lt-LT" sz="2000" dirty="0" err="1"/>
              <a:t>Daugpils</a:t>
            </a:r>
            <a:r>
              <a:rPr lang="lt-LT" sz="2000" dirty="0"/>
              <a:t> </a:t>
            </a:r>
            <a:r>
              <a:rPr lang="lt-LT" sz="2000" dirty="0" err="1"/>
              <a:t>university</a:t>
            </a:r>
            <a:r>
              <a:rPr lang="lt-LT" sz="2000" dirty="0"/>
              <a:t> </a:t>
            </a:r>
            <a:r>
              <a:rPr lang="lt-LT" sz="2000" dirty="0" err="1"/>
              <a:t>and</a:t>
            </a:r>
            <a:r>
              <a:rPr lang="lt-LT" sz="2000" dirty="0"/>
              <a:t> PI PVC </a:t>
            </a:r>
            <a:r>
              <a:rPr lang="lt-LT" sz="2000" dirty="0" err="1"/>
              <a:t>and</a:t>
            </a:r>
            <a:r>
              <a:rPr lang="lt-LT" sz="2000" dirty="0"/>
              <a:t> </a:t>
            </a:r>
            <a:r>
              <a:rPr lang="lt-LT" sz="2000" dirty="0" err="1"/>
              <a:t>can</a:t>
            </a:r>
            <a:r>
              <a:rPr lang="lt-LT" sz="2000" dirty="0"/>
              <a:t> </a:t>
            </a:r>
            <a:r>
              <a:rPr lang="lt-LT" sz="2000" dirty="0" err="1"/>
              <a:t>under</a:t>
            </a:r>
            <a:r>
              <a:rPr lang="lt-LT" sz="2000" dirty="0"/>
              <a:t> </a:t>
            </a:r>
            <a:r>
              <a:rPr lang="lt-LT" sz="2000" dirty="0" err="1"/>
              <a:t>no</a:t>
            </a:r>
            <a:r>
              <a:rPr lang="lt-LT" sz="2000" dirty="0"/>
              <a:t> </a:t>
            </a:r>
            <a:r>
              <a:rPr lang="lt-LT" sz="2000" dirty="0" err="1"/>
              <a:t>circumstances</a:t>
            </a:r>
            <a:r>
              <a:rPr lang="lt-LT" sz="2000" dirty="0"/>
              <a:t> be </a:t>
            </a:r>
            <a:r>
              <a:rPr lang="lt-LT" sz="2000" dirty="0" err="1"/>
              <a:t>regarded</a:t>
            </a:r>
            <a:r>
              <a:rPr lang="lt-LT" sz="2000" dirty="0"/>
              <a:t> </a:t>
            </a:r>
            <a:r>
              <a:rPr lang="lt-LT" sz="2000" dirty="0" err="1"/>
              <a:t>as</a:t>
            </a:r>
            <a:r>
              <a:rPr lang="lt-LT" sz="2000" dirty="0"/>
              <a:t> </a:t>
            </a:r>
            <a:r>
              <a:rPr lang="lt-LT" sz="2000" dirty="0" err="1"/>
              <a:t>reflecting</a:t>
            </a:r>
            <a:r>
              <a:rPr lang="lt-LT" sz="2000" dirty="0"/>
              <a:t> </a:t>
            </a:r>
            <a:r>
              <a:rPr lang="lt-LT" sz="2000" dirty="0" err="1"/>
              <a:t>the</a:t>
            </a:r>
            <a:r>
              <a:rPr lang="lt-LT" sz="2000" dirty="0"/>
              <a:t> </a:t>
            </a:r>
            <a:r>
              <a:rPr lang="lt-LT" sz="2000" dirty="0" err="1"/>
              <a:t>position</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a:t>
            </a:r>
            <a:br>
              <a:rPr lang="lt-LT" b="1" dirty="0"/>
            </a:br>
            <a:endParaRPr lang="lt-LT"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6200" y="260648"/>
            <a:ext cx="4164417"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rotWithShape="1">
          <a:blip r:embed="rId4"/>
          <a:srcRect t="-107" r="23000"/>
          <a:stretch/>
        </p:blipFill>
        <p:spPr>
          <a:xfrm>
            <a:off x="4007768" y="3912802"/>
            <a:ext cx="4456932" cy="1079223"/>
          </a:xfrm>
          <a:prstGeom prst="rect">
            <a:avLst/>
          </a:prstGeom>
        </p:spPr>
      </p:pic>
      <p:pic>
        <p:nvPicPr>
          <p:cNvPr id="10" name="Picture 9"/>
          <p:cNvPicPr>
            <a:picLocks noChangeAspect="1"/>
          </p:cNvPicPr>
          <p:nvPr/>
        </p:nvPicPr>
        <p:blipFill rotWithShape="1">
          <a:blip r:embed="rId5"/>
          <a:srcRect l="17325" t="77999" r="16133" b="3801"/>
          <a:stretch/>
        </p:blipFill>
        <p:spPr>
          <a:xfrm>
            <a:off x="13393" y="4985792"/>
            <a:ext cx="12169352" cy="1872208"/>
          </a:xfrm>
          <a:prstGeom prst="rect">
            <a:avLst/>
          </a:prstGeom>
        </p:spPr>
      </p:pic>
    </p:spTree>
    <p:extLst>
      <p:ext uri="{BB962C8B-B14F-4D97-AF65-F5344CB8AC3E}">
        <p14:creationId xmlns:p14="http://schemas.microsoft.com/office/powerpoint/2010/main" val="2382722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F9FE63A2-952F-4FE5-BDC0-F58E31530B79}"/>
              </a:ext>
            </a:extLst>
          </p:cNvPr>
          <p:cNvSpPr/>
          <p:nvPr/>
        </p:nvSpPr>
        <p:spPr>
          <a:xfrm>
            <a:off x="2783632" y="1409840"/>
            <a:ext cx="1128579" cy="492122"/>
          </a:xfrm>
          <a:prstGeom prst="rect">
            <a:avLst/>
          </a:prstGeom>
        </p:spPr>
        <p:txBody>
          <a:bodyPr wrap="none">
            <a:spAutoFit/>
          </a:bodyPr>
          <a:lstStyle/>
          <a:p>
            <a:pPr algn="just">
              <a:lnSpc>
                <a:spcPct val="115000"/>
              </a:lnSpc>
              <a:spcAft>
                <a:spcPts val="1000"/>
              </a:spcAft>
              <a:tabLst>
                <a:tab pos="450215" algn="l"/>
                <a:tab pos="810260" algn="l"/>
              </a:tabLst>
            </a:pPr>
            <a:r>
              <a:rPr lang="lt-LT" sz="2400" b="1" dirty="0">
                <a:solidFill>
                  <a:srgbClr val="C00000"/>
                </a:solidFill>
                <a:ea typeface="Calibri" panose="020F0502020204030204" pitchFamily="34" charset="0"/>
                <a:cs typeface="Times New Roman" panose="02020603050405020304" pitchFamily="18" charset="0"/>
              </a:rPr>
              <a:t>Control</a:t>
            </a:r>
            <a:endParaRPr lang="en-US" sz="2400" dirty="0">
              <a:solidFill>
                <a:srgbClr val="C00000"/>
              </a:solidFill>
              <a:effectLst/>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92AF893E-E0B8-4EBE-B10B-3257F6F7C0CD}"/>
              </a:ext>
            </a:extLst>
          </p:cNvPr>
          <p:cNvSpPr/>
          <p:nvPr/>
        </p:nvSpPr>
        <p:spPr>
          <a:xfrm>
            <a:off x="1919536" y="2188020"/>
            <a:ext cx="9001000" cy="400110"/>
          </a:xfrm>
          <a:prstGeom prst="rect">
            <a:avLst/>
          </a:prstGeom>
        </p:spPr>
        <p:txBody>
          <a:bodyPr wrap="square">
            <a:spAutoFit/>
          </a:bodyPr>
          <a:lstStyle/>
          <a:p>
            <a:r>
              <a:rPr lang="en-GB" sz="2000" dirty="0">
                <a:latin typeface="+mj-lt"/>
              </a:rPr>
              <a:t>Control allows to assess if the situation </a:t>
            </a:r>
            <a:r>
              <a:rPr lang="en-GB" sz="2000" b="1" dirty="0">
                <a:latin typeface="+mj-lt"/>
              </a:rPr>
              <a:t>„IS“ </a:t>
            </a:r>
            <a:r>
              <a:rPr lang="en-GB" sz="2000" dirty="0">
                <a:latin typeface="+mj-lt"/>
              </a:rPr>
              <a:t>corresponds the situation </a:t>
            </a:r>
            <a:r>
              <a:rPr lang="en-GB" sz="2000" b="1" dirty="0">
                <a:latin typeface="+mj-lt"/>
              </a:rPr>
              <a:t>„SHOULD BE“</a:t>
            </a:r>
            <a:endParaRPr lang="en-US" sz="2000" b="1" dirty="0">
              <a:latin typeface="+mj-lt"/>
            </a:endParaRPr>
          </a:p>
        </p:txBody>
      </p:sp>
      <p:sp>
        <p:nvSpPr>
          <p:cNvPr id="5" name="Rectangle 4">
            <a:extLst>
              <a:ext uri="{FF2B5EF4-FFF2-40B4-BE49-F238E27FC236}">
                <a16:creationId xmlns:a16="http://schemas.microsoft.com/office/drawing/2014/main" id="{B4A89B66-1F67-47C2-97F5-D7F2EB7C4A18}"/>
              </a:ext>
            </a:extLst>
          </p:cNvPr>
          <p:cNvSpPr/>
          <p:nvPr/>
        </p:nvSpPr>
        <p:spPr>
          <a:xfrm>
            <a:off x="2639616" y="3649195"/>
            <a:ext cx="7776864" cy="2246769"/>
          </a:xfrm>
          <a:prstGeom prst="rect">
            <a:avLst/>
          </a:prstGeom>
        </p:spPr>
        <p:txBody>
          <a:bodyPr wrap="square">
            <a:spAutoFit/>
          </a:bodyPr>
          <a:lstStyle/>
          <a:p>
            <a:pPr marL="285750" lvl="0" indent="-285750">
              <a:buFont typeface="Wingdings" panose="05000000000000000000" pitchFamily="2" charset="2"/>
              <a:buChar char="q"/>
            </a:pPr>
            <a:r>
              <a:rPr lang="en-GB" sz="2000" b="1" dirty="0">
                <a:latin typeface="+mj-lt"/>
              </a:rPr>
              <a:t>Control of results</a:t>
            </a:r>
            <a:r>
              <a:rPr lang="en-GB" sz="2000" dirty="0">
                <a:latin typeface="+mj-lt"/>
              </a:rPr>
              <a:t>. As was mentioned earlier, strategical, tactical and operational goals must be measured, therefore, control of results indicates if the goals are being reached</a:t>
            </a:r>
            <a:endParaRPr lang="lt-LT" sz="2000" dirty="0">
              <a:latin typeface="+mj-lt"/>
            </a:endParaRPr>
          </a:p>
          <a:p>
            <a:pPr marL="342900" lvl="0" indent="-342900">
              <a:buFont typeface="Wingdings" panose="05000000000000000000" pitchFamily="2" charset="2"/>
              <a:buChar char="q"/>
            </a:pPr>
            <a:endParaRPr lang="en-US" sz="2000" dirty="0">
              <a:latin typeface="+mj-lt"/>
            </a:endParaRPr>
          </a:p>
          <a:p>
            <a:pPr marL="285750" indent="-285750">
              <a:buFont typeface="Wingdings" panose="05000000000000000000" pitchFamily="2" charset="2"/>
              <a:buChar char="q"/>
            </a:pPr>
            <a:r>
              <a:rPr lang="en-GB" sz="2000" b="1" dirty="0">
                <a:latin typeface="+mj-lt"/>
              </a:rPr>
              <a:t>Control of a course, resources</a:t>
            </a:r>
            <a:r>
              <a:rPr lang="en-GB" sz="2000" dirty="0">
                <a:latin typeface="+mj-lt"/>
              </a:rPr>
              <a:t>. There is a control if resources and terms foreseen in the plans are not being exceeded. This control indicates effectiveness of processes</a:t>
            </a:r>
            <a:endParaRPr lang="en-US" sz="2000" dirty="0">
              <a:effectLst/>
              <a:latin typeface="+mj-l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4918063F-7679-49F8-AC22-BBB7D3D200B4}"/>
              </a:ext>
            </a:extLst>
          </p:cNvPr>
          <p:cNvSpPr/>
          <p:nvPr/>
        </p:nvSpPr>
        <p:spPr>
          <a:xfrm>
            <a:off x="2279576" y="3066317"/>
            <a:ext cx="9001000" cy="400110"/>
          </a:xfrm>
          <a:prstGeom prst="rect">
            <a:avLst/>
          </a:prstGeom>
        </p:spPr>
        <p:txBody>
          <a:bodyPr wrap="square">
            <a:spAutoFit/>
          </a:bodyPr>
          <a:lstStyle/>
          <a:p>
            <a:r>
              <a:rPr lang="lt-LT" sz="2000" b="1" dirty="0">
                <a:latin typeface="+mj-lt"/>
              </a:rPr>
              <a:t>C</a:t>
            </a:r>
            <a:r>
              <a:rPr lang="en-GB" sz="2000" b="1" dirty="0" err="1">
                <a:latin typeface="+mj-lt"/>
              </a:rPr>
              <a:t>ontrol</a:t>
            </a:r>
            <a:r>
              <a:rPr lang="en-GB" sz="2000" b="1" dirty="0">
                <a:latin typeface="+mj-lt"/>
              </a:rPr>
              <a:t> types</a:t>
            </a:r>
            <a:r>
              <a:rPr lang="lt-LT" sz="2000" b="1" dirty="0">
                <a:latin typeface="+mj-lt"/>
                <a:ea typeface="Calibri" panose="020F0502020204030204" pitchFamily="34" charset="0"/>
              </a:rPr>
              <a:t>:</a:t>
            </a:r>
            <a:endParaRPr lang="en-US" sz="2000" b="1" dirty="0">
              <a:latin typeface="+mj-lt"/>
            </a:endParaRPr>
          </a:p>
        </p:txBody>
      </p:sp>
      <p:sp>
        <p:nvSpPr>
          <p:cNvPr id="9" name="Rectangle 8">
            <a:extLst>
              <a:ext uri="{FF2B5EF4-FFF2-40B4-BE49-F238E27FC236}">
                <a16:creationId xmlns:a16="http://schemas.microsoft.com/office/drawing/2014/main" id="{85F5E7C9-D4AC-4E7B-A50C-576EB82CA224}"/>
              </a:ext>
            </a:extLst>
          </p:cNvPr>
          <p:cNvSpPr/>
          <p:nvPr/>
        </p:nvSpPr>
        <p:spPr>
          <a:xfrm>
            <a:off x="2279576" y="91371"/>
            <a:ext cx="6264696" cy="1077218"/>
          </a:xfrm>
          <a:prstGeom prst="rect">
            <a:avLst/>
          </a:prstGeom>
        </p:spPr>
        <p:txBody>
          <a:bodyPr wrap="square">
            <a:spAutoFit/>
          </a:bodyPr>
          <a:lstStyle/>
          <a:p>
            <a:pPr algn="ctr"/>
            <a:r>
              <a:rPr lang="en-GB" sz="3200" b="1" dirty="0">
                <a:solidFill>
                  <a:schemeClr val="accent1">
                    <a:lumMod val="50000"/>
                  </a:schemeClr>
                </a:solidFill>
              </a:rPr>
              <a:t>STAGES OF ENTERPRISE’S PROCESSES MANAGEMENT</a:t>
            </a:r>
            <a:endParaRPr lang="en-US" sz="3200" b="1" dirty="0">
              <a:solidFill>
                <a:schemeClr val="accent1">
                  <a:lumMod val="50000"/>
                </a:schemeClr>
              </a:solidFill>
            </a:endParaRPr>
          </a:p>
        </p:txBody>
      </p:sp>
    </p:spTree>
    <p:extLst>
      <p:ext uri="{BB962C8B-B14F-4D97-AF65-F5344CB8AC3E}">
        <p14:creationId xmlns:p14="http://schemas.microsoft.com/office/powerpoint/2010/main" val="37063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37230CA4-C1DC-4E44-A5F9-7A03B8316A70}"/>
              </a:ext>
            </a:extLst>
          </p:cNvPr>
          <p:cNvSpPr/>
          <p:nvPr/>
        </p:nvSpPr>
        <p:spPr>
          <a:xfrm>
            <a:off x="3503712" y="1203412"/>
            <a:ext cx="1896866" cy="461665"/>
          </a:xfrm>
          <a:prstGeom prst="rect">
            <a:avLst/>
          </a:prstGeom>
        </p:spPr>
        <p:txBody>
          <a:bodyPr wrap="none">
            <a:spAutoFit/>
          </a:bodyPr>
          <a:lstStyle/>
          <a:p>
            <a:r>
              <a:rPr lang="lt-LT" sz="2400" b="1" dirty="0">
                <a:solidFill>
                  <a:srgbClr val="C00000"/>
                </a:solidFill>
                <a:ea typeface="Calibri" panose="020F0502020204030204" pitchFamily="34" charset="0"/>
              </a:rPr>
              <a:t>Management</a:t>
            </a:r>
            <a:endParaRPr lang="en-US" sz="2400" dirty="0">
              <a:solidFill>
                <a:srgbClr val="C00000"/>
              </a:solidFill>
            </a:endParaRPr>
          </a:p>
        </p:txBody>
      </p:sp>
      <p:sp>
        <p:nvSpPr>
          <p:cNvPr id="4" name="Rectangle 3">
            <a:extLst>
              <a:ext uri="{FF2B5EF4-FFF2-40B4-BE49-F238E27FC236}">
                <a16:creationId xmlns:a16="http://schemas.microsoft.com/office/drawing/2014/main" id="{2B6F70B9-DBFD-4960-94C1-054018EB4698}"/>
              </a:ext>
            </a:extLst>
          </p:cNvPr>
          <p:cNvSpPr/>
          <p:nvPr/>
        </p:nvSpPr>
        <p:spPr>
          <a:xfrm>
            <a:off x="2160240" y="1844824"/>
            <a:ext cx="7896200" cy="4303742"/>
          </a:xfrm>
          <a:prstGeom prst="rect">
            <a:avLst/>
          </a:prstGeom>
        </p:spPr>
        <p:txBody>
          <a:bodyPr wrap="square">
            <a:spAutoFit/>
          </a:bodyPr>
          <a:lstStyle/>
          <a:p>
            <a:pPr algn="just">
              <a:lnSpc>
                <a:spcPct val="115000"/>
              </a:lnSpc>
              <a:spcAft>
                <a:spcPts val="1000"/>
              </a:spcAft>
              <a:tabLst>
                <a:tab pos="450215" algn="l"/>
                <a:tab pos="810260" algn="l"/>
              </a:tabLst>
            </a:pPr>
            <a:r>
              <a:rPr lang="lt-LT" sz="2000" dirty="0">
                <a:latin typeface="+mj-lt"/>
              </a:rPr>
              <a:t>Management </a:t>
            </a:r>
            <a:r>
              <a:rPr lang="en-GB" sz="2000" dirty="0">
                <a:latin typeface="+mj-lt"/>
              </a:rPr>
              <a:t>foresee</a:t>
            </a:r>
            <a:r>
              <a:rPr lang="lt-LT" sz="2000" dirty="0">
                <a:latin typeface="+mj-lt"/>
              </a:rPr>
              <a:t>s</a:t>
            </a:r>
            <a:r>
              <a:rPr lang="en-GB" sz="2000" dirty="0">
                <a:latin typeface="+mj-lt"/>
              </a:rPr>
              <a:t> actions required to eliminate interferences</a:t>
            </a:r>
            <a:r>
              <a:rPr lang="lt-LT" sz="2000" dirty="0">
                <a:latin typeface="+mj-lt"/>
                <a:ea typeface="Calibri" panose="020F0502020204030204" pitchFamily="34" charset="0"/>
                <a:cs typeface="Times New Roman" panose="02020603050405020304" pitchFamily="18" charset="0"/>
              </a:rPr>
              <a:t>:</a:t>
            </a:r>
          </a:p>
          <a:p>
            <a:pPr algn="just">
              <a:lnSpc>
                <a:spcPct val="115000"/>
              </a:lnSpc>
              <a:spcAft>
                <a:spcPts val="1000"/>
              </a:spcAft>
              <a:tabLst>
                <a:tab pos="450215" algn="l"/>
                <a:tab pos="810260" algn="l"/>
              </a:tabLst>
            </a:pPr>
            <a:endParaRPr lang="lt-LT" sz="2000" dirty="0">
              <a:latin typeface="+mj-lt"/>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Wingdings" panose="05000000000000000000" pitchFamily="2" charset="2"/>
              <a:buChar char="q"/>
              <a:tabLst>
                <a:tab pos="450215" algn="l"/>
                <a:tab pos="810260" algn="l"/>
              </a:tabLst>
            </a:pPr>
            <a:r>
              <a:rPr lang="lt-LT" sz="2000" dirty="0">
                <a:latin typeface="+mj-lt"/>
              </a:rPr>
              <a:t>R</a:t>
            </a:r>
            <a:r>
              <a:rPr lang="en-GB" sz="2000" dirty="0" err="1">
                <a:latin typeface="+mj-lt"/>
              </a:rPr>
              <a:t>eact</a:t>
            </a:r>
            <a:r>
              <a:rPr lang="lt-LT" sz="2000" dirty="0">
                <a:latin typeface="+mj-lt"/>
              </a:rPr>
              <a:t>ion</a:t>
            </a:r>
            <a:r>
              <a:rPr lang="en-GB" sz="2000" dirty="0">
                <a:latin typeface="+mj-lt"/>
              </a:rPr>
              <a:t> to deviations</a:t>
            </a:r>
            <a:endParaRPr lang="lt-LT" sz="2000" dirty="0">
              <a:latin typeface="+mj-lt"/>
            </a:endParaRPr>
          </a:p>
          <a:p>
            <a:pPr marL="285750" indent="-285750" algn="just">
              <a:lnSpc>
                <a:spcPct val="115000"/>
              </a:lnSpc>
              <a:spcAft>
                <a:spcPts val="1000"/>
              </a:spcAft>
              <a:buFont typeface="Wingdings" panose="05000000000000000000" pitchFamily="2" charset="2"/>
              <a:buChar char="q"/>
              <a:tabLst>
                <a:tab pos="450215" algn="l"/>
                <a:tab pos="810260" algn="l"/>
              </a:tabLst>
            </a:pPr>
            <a:r>
              <a:rPr lang="lt-LT" sz="2000" dirty="0">
                <a:latin typeface="+mj-lt"/>
              </a:rPr>
              <a:t>Foresight of </a:t>
            </a:r>
            <a:r>
              <a:rPr lang="en-GB" sz="2000" dirty="0">
                <a:latin typeface="+mj-lt"/>
              </a:rPr>
              <a:t>possible changes in the market</a:t>
            </a:r>
            <a:endParaRPr lang="lt-LT" sz="2000" dirty="0">
              <a:latin typeface="+mj-lt"/>
            </a:endParaRPr>
          </a:p>
          <a:p>
            <a:pPr marL="285750" indent="-285750" algn="just">
              <a:lnSpc>
                <a:spcPct val="115000"/>
              </a:lnSpc>
              <a:spcAft>
                <a:spcPts val="1000"/>
              </a:spcAft>
              <a:buFont typeface="Wingdings" panose="05000000000000000000" pitchFamily="2" charset="2"/>
              <a:buChar char="q"/>
              <a:tabLst>
                <a:tab pos="450215" algn="l"/>
                <a:tab pos="810260" algn="l"/>
              </a:tabLst>
            </a:pPr>
            <a:r>
              <a:rPr lang="lt-LT" sz="2000" dirty="0">
                <a:latin typeface="+mj-lt"/>
              </a:rPr>
              <a:t>C</a:t>
            </a:r>
            <a:r>
              <a:rPr lang="en-GB" sz="2000" dirty="0" err="1">
                <a:latin typeface="+mj-lt"/>
              </a:rPr>
              <a:t>orrect</a:t>
            </a:r>
            <a:r>
              <a:rPr lang="lt-LT" sz="2000" dirty="0">
                <a:latin typeface="+mj-lt"/>
              </a:rPr>
              <a:t>ion</a:t>
            </a:r>
            <a:r>
              <a:rPr lang="en-GB" sz="2000" dirty="0">
                <a:latin typeface="+mj-lt"/>
              </a:rPr>
              <a:t> the plans</a:t>
            </a:r>
            <a:r>
              <a:rPr lang="lt-LT" sz="2000" dirty="0">
                <a:latin typeface="+mj-lt"/>
                <a:cs typeface="Times New Roman" panose="02020603050405020304" pitchFamily="18" charset="0"/>
              </a:rPr>
              <a:t> according to changed situation </a:t>
            </a:r>
            <a:r>
              <a:rPr lang="lt-LT" sz="2000" dirty="0">
                <a:latin typeface="+mj-lt"/>
                <a:ea typeface="Calibri" panose="020F0502020204030204" pitchFamily="34" charset="0"/>
                <a:cs typeface="Times New Roman" panose="02020603050405020304" pitchFamily="18" charset="0"/>
              </a:rPr>
              <a:t>:</a:t>
            </a:r>
          </a:p>
          <a:p>
            <a:pPr marL="800100" lvl="1" indent="-342900" algn="just">
              <a:lnSpc>
                <a:spcPct val="115000"/>
              </a:lnSpc>
              <a:spcAft>
                <a:spcPts val="1000"/>
              </a:spcAft>
              <a:buFont typeface="Courier New" panose="02070309020205020404" pitchFamily="49" charset="0"/>
              <a:buChar char="o"/>
              <a:tabLst>
                <a:tab pos="450215" algn="l"/>
                <a:tab pos="810260" algn="l"/>
              </a:tabLst>
            </a:pPr>
            <a:r>
              <a:rPr lang="lt-LT" sz="2000" dirty="0">
                <a:latin typeface="+mj-lt"/>
                <a:ea typeface="Calibri" panose="020F0502020204030204" pitchFamily="34" charset="0"/>
                <a:cs typeface="Times New Roman" panose="02020603050405020304" pitchFamily="18" charset="0"/>
              </a:rPr>
              <a:t>Correction of target indicators</a:t>
            </a:r>
          </a:p>
          <a:p>
            <a:pPr marL="800100" lvl="1" indent="-342900" algn="just">
              <a:lnSpc>
                <a:spcPct val="115000"/>
              </a:lnSpc>
              <a:spcAft>
                <a:spcPts val="1000"/>
              </a:spcAft>
              <a:buFont typeface="Courier New" panose="02070309020205020404" pitchFamily="49" charset="0"/>
              <a:buChar char="o"/>
              <a:tabLst>
                <a:tab pos="450215" algn="l"/>
                <a:tab pos="810260" algn="l"/>
              </a:tabLst>
            </a:pPr>
            <a:r>
              <a:rPr lang="lt-LT" sz="2000" dirty="0">
                <a:latin typeface="+mj-lt"/>
                <a:ea typeface="Calibri" panose="020F0502020204030204" pitchFamily="34" charset="0"/>
                <a:cs typeface="Times New Roman" panose="02020603050405020304" pitchFamily="18" charset="0"/>
              </a:rPr>
              <a:t>Correction of actions</a:t>
            </a:r>
          </a:p>
          <a:p>
            <a:pPr marL="800100" lvl="1" indent="-342900" algn="just">
              <a:lnSpc>
                <a:spcPct val="115000"/>
              </a:lnSpc>
              <a:spcAft>
                <a:spcPts val="1000"/>
              </a:spcAft>
              <a:buFont typeface="Courier New" panose="02070309020205020404" pitchFamily="49" charset="0"/>
              <a:buChar char="o"/>
              <a:tabLst>
                <a:tab pos="450215" algn="l"/>
                <a:tab pos="810260" algn="l"/>
              </a:tabLst>
            </a:pPr>
            <a:r>
              <a:rPr lang="lt-LT" sz="2000" dirty="0">
                <a:latin typeface="+mj-lt"/>
                <a:ea typeface="Calibri" panose="020F0502020204030204" pitchFamily="34" charset="0"/>
                <a:cs typeface="Times New Roman" panose="02020603050405020304" pitchFamily="18" charset="0"/>
              </a:rPr>
              <a:t>Correction of resources</a:t>
            </a:r>
          </a:p>
          <a:p>
            <a:pPr marL="800100" lvl="1" indent="-342900" algn="just">
              <a:lnSpc>
                <a:spcPct val="115000"/>
              </a:lnSpc>
              <a:spcAft>
                <a:spcPts val="1000"/>
              </a:spcAft>
              <a:buFont typeface="Courier New" panose="02070309020205020404" pitchFamily="49" charset="0"/>
              <a:buChar char="o"/>
              <a:tabLst>
                <a:tab pos="450215" algn="l"/>
                <a:tab pos="810260" algn="l"/>
              </a:tabLst>
            </a:pPr>
            <a:r>
              <a:rPr lang="lt-LT" sz="2000" dirty="0">
                <a:latin typeface="+mj-lt"/>
                <a:ea typeface="Calibri" panose="020F0502020204030204" pitchFamily="34" charset="0"/>
                <a:cs typeface="Times New Roman" panose="02020603050405020304" pitchFamily="18" charset="0"/>
              </a:rPr>
              <a:t>Correction of deadlines</a:t>
            </a:r>
            <a:endParaRPr lang="en-US" sz="2000" dirty="0">
              <a:effectLst/>
              <a:latin typeface="+mj-lt"/>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9E302591-F36A-4838-8180-A93CF71FDF00}"/>
              </a:ext>
            </a:extLst>
          </p:cNvPr>
          <p:cNvSpPr/>
          <p:nvPr/>
        </p:nvSpPr>
        <p:spPr>
          <a:xfrm>
            <a:off x="1919536" y="57102"/>
            <a:ext cx="6264696" cy="1077218"/>
          </a:xfrm>
          <a:prstGeom prst="rect">
            <a:avLst/>
          </a:prstGeom>
        </p:spPr>
        <p:txBody>
          <a:bodyPr wrap="square">
            <a:spAutoFit/>
          </a:bodyPr>
          <a:lstStyle/>
          <a:p>
            <a:pPr algn="ctr"/>
            <a:r>
              <a:rPr lang="en-GB" sz="3200" b="1" dirty="0">
                <a:solidFill>
                  <a:schemeClr val="accent1">
                    <a:lumMod val="50000"/>
                  </a:schemeClr>
                </a:solidFill>
              </a:rPr>
              <a:t>STAGES OF ENTERPRISE’S PROCESSES MANAGEMENT</a:t>
            </a:r>
            <a:endParaRPr lang="en-US" sz="3200" b="1" dirty="0">
              <a:solidFill>
                <a:schemeClr val="accent1">
                  <a:lumMod val="50000"/>
                </a:schemeClr>
              </a:solidFill>
            </a:endParaRPr>
          </a:p>
        </p:txBody>
      </p:sp>
    </p:spTree>
    <p:extLst>
      <p:ext uri="{BB962C8B-B14F-4D97-AF65-F5344CB8AC3E}">
        <p14:creationId xmlns:p14="http://schemas.microsoft.com/office/powerpoint/2010/main" val="3601923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1000"/>
                                        <p:tgtEl>
                                          <p:spTgt spid="4">
                                            <p:txEl>
                                              <p:pRg st="5" end="5"/>
                                            </p:txEl>
                                          </p:spTgt>
                                        </p:tgtEl>
                                      </p:cBhvr>
                                    </p:animEffect>
                                    <p:anim calcmode="lin" valueType="num">
                                      <p:cBhvr>
                                        <p:cTn id="3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animEffect transition="in" filter="fade">
                                      <p:cBhvr>
                                        <p:cTn id="40" dur="1000"/>
                                        <p:tgtEl>
                                          <p:spTgt spid="4">
                                            <p:txEl>
                                              <p:pRg st="6" end="6"/>
                                            </p:txEl>
                                          </p:spTgt>
                                        </p:tgtEl>
                                      </p:cBhvr>
                                    </p:animEffect>
                                    <p:anim calcmode="lin" valueType="num">
                                      <p:cBhvr>
                                        <p:cTn id="4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7" end="7"/>
                                            </p:txEl>
                                          </p:spTgt>
                                        </p:tgtEl>
                                        <p:attrNameLst>
                                          <p:attrName>style.visibility</p:attrName>
                                        </p:attrNameLst>
                                      </p:cBhvr>
                                      <p:to>
                                        <p:strVal val="visible"/>
                                      </p:to>
                                    </p:set>
                                    <p:animEffect transition="in" filter="fade">
                                      <p:cBhvr>
                                        <p:cTn id="45" dur="1000"/>
                                        <p:tgtEl>
                                          <p:spTgt spid="4">
                                            <p:txEl>
                                              <p:pRg st="7" end="7"/>
                                            </p:txEl>
                                          </p:spTgt>
                                        </p:tgtEl>
                                      </p:cBhvr>
                                    </p:animEffect>
                                    <p:anim calcmode="lin" valueType="num">
                                      <p:cBhvr>
                                        <p:cTn id="4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4">
                                            <p:txEl>
                                              <p:pRg st="8" end="8"/>
                                            </p:txEl>
                                          </p:spTgt>
                                        </p:tgtEl>
                                        <p:attrNameLst>
                                          <p:attrName>style.visibility</p:attrName>
                                        </p:attrNameLst>
                                      </p:cBhvr>
                                      <p:to>
                                        <p:strVal val="visible"/>
                                      </p:to>
                                    </p:set>
                                    <p:animEffect transition="in" filter="fade">
                                      <p:cBhvr>
                                        <p:cTn id="50" dur="1000"/>
                                        <p:tgtEl>
                                          <p:spTgt spid="4">
                                            <p:txEl>
                                              <p:pRg st="8" end="8"/>
                                            </p:txEl>
                                          </p:spTgt>
                                        </p:tgtEl>
                                      </p:cBhvr>
                                    </p:animEffect>
                                    <p:anim calcmode="lin" valueType="num">
                                      <p:cBhvr>
                                        <p:cTn id="51"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1384" y="2492896"/>
            <a:ext cx="11382594" cy="2130513"/>
          </a:xfrm>
        </p:spPr>
        <p:txBody>
          <a:bodyPr>
            <a:normAutofit fontScale="90000"/>
          </a:bodyPr>
          <a:lstStyle/>
          <a:p>
            <a:pPr>
              <a:lnSpc>
                <a:spcPct val="100000"/>
              </a:lnSpc>
            </a:pPr>
            <a:br>
              <a:rPr lang="lt-LT" sz="3600" b="1" dirty="0"/>
            </a:br>
            <a:br>
              <a:rPr lang="lt-LT" sz="3600" b="1" dirty="0"/>
            </a:br>
            <a:r>
              <a:rPr lang="en-GB" sz="3600" b="1" dirty="0"/>
              <a:t>Mentoring for youth entrepreneurship support</a:t>
            </a:r>
            <a:r>
              <a:rPr lang="lt-LT" sz="3600" b="1" dirty="0"/>
              <a:t>. </a:t>
            </a:r>
            <a:r>
              <a:rPr lang="en-GB" sz="3600" b="1" dirty="0"/>
              <a:t> BONUS LT-LV</a:t>
            </a:r>
            <a:br>
              <a:rPr lang="lt-LT" sz="3600" b="1" dirty="0"/>
            </a:br>
            <a:br>
              <a:rPr lang="lt-LT" sz="3600" b="1" dirty="0"/>
            </a:br>
            <a:r>
              <a:rPr lang="lt-LT" sz="2000" dirty="0" err="1"/>
              <a:t>This</a:t>
            </a:r>
            <a:r>
              <a:rPr lang="lt-LT" sz="2000" dirty="0"/>
              <a:t> </a:t>
            </a:r>
            <a:r>
              <a:rPr lang="lt-LT" sz="2000" dirty="0" err="1"/>
              <a:t>publication</a:t>
            </a:r>
            <a:r>
              <a:rPr lang="lt-LT" sz="2000" dirty="0"/>
              <a:t> </a:t>
            </a:r>
            <a:r>
              <a:rPr lang="lt-LT" sz="2000" dirty="0" err="1"/>
              <a:t>has</a:t>
            </a:r>
            <a:r>
              <a:rPr lang="lt-LT" sz="2000" dirty="0"/>
              <a:t> </a:t>
            </a:r>
            <a:r>
              <a:rPr lang="lt-LT" sz="2000" dirty="0" err="1"/>
              <a:t>been</a:t>
            </a:r>
            <a:r>
              <a:rPr lang="lt-LT" sz="2000" dirty="0"/>
              <a:t> </a:t>
            </a:r>
            <a:r>
              <a:rPr lang="lt-LT" sz="2000" dirty="0" err="1"/>
              <a:t>produced</a:t>
            </a:r>
            <a:r>
              <a:rPr lang="lt-LT" sz="2000" dirty="0"/>
              <a:t> </a:t>
            </a:r>
            <a:r>
              <a:rPr lang="lt-LT" sz="2000" dirty="0" err="1"/>
              <a:t>with</a:t>
            </a:r>
            <a:r>
              <a:rPr lang="lt-LT" sz="2000" dirty="0"/>
              <a:t> </a:t>
            </a:r>
            <a:r>
              <a:rPr lang="lt-LT" sz="2000" dirty="0" err="1"/>
              <a:t>the</a:t>
            </a:r>
            <a:r>
              <a:rPr lang="lt-LT" sz="2000" dirty="0"/>
              <a:t> </a:t>
            </a:r>
            <a:r>
              <a:rPr lang="lt-LT" sz="2000" dirty="0" err="1"/>
              <a:t>financial</a:t>
            </a:r>
            <a:r>
              <a:rPr lang="lt-LT" sz="2000" dirty="0"/>
              <a:t> </a:t>
            </a:r>
            <a:r>
              <a:rPr lang="lt-LT" sz="2000" dirty="0" err="1"/>
              <a:t>assistance</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 </a:t>
            </a:r>
            <a:r>
              <a:rPr lang="lt-LT" sz="2000" dirty="0" err="1"/>
              <a:t>The</a:t>
            </a:r>
            <a:r>
              <a:rPr lang="lt-LT" sz="2000" dirty="0"/>
              <a:t> </a:t>
            </a:r>
            <a:r>
              <a:rPr lang="lt-LT" sz="2000" dirty="0" err="1"/>
              <a:t>contents</a:t>
            </a:r>
            <a:r>
              <a:rPr lang="lt-LT" sz="2000" dirty="0"/>
              <a:t> </a:t>
            </a:r>
            <a:r>
              <a:rPr lang="lt-LT" sz="2000" dirty="0" err="1"/>
              <a:t>of</a:t>
            </a:r>
            <a:r>
              <a:rPr lang="lt-LT" sz="2000" dirty="0"/>
              <a:t> </a:t>
            </a:r>
            <a:r>
              <a:rPr lang="lt-LT" sz="2000" dirty="0" err="1"/>
              <a:t>this</a:t>
            </a:r>
            <a:r>
              <a:rPr lang="lt-LT" sz="2000" dirty="0"/>
              <a:t> </a:t>
            </a:r>
            <a:r>
              <a:rPr lang="lt-LT" sz="2000" dirty="0" err="1"/>
              <a:t>publication</a:t>
            </a:r>
            <a:r>
              <a:rPr lang="lt-LT" sz="2000" dirty="0"/>
              <a:t> are </a:t>
            </a:r>
            <a:r>
              <a:rPr lang="lt-LT" sz="2000" dirty="0" err="1"/>
              <a:t>the</a:t>
            </a:r>
            <a:r>
              <a:rPr lang="lt-LT" sz="2000" dirty="0"/>
              <a:t> </a:t>
            </a:r>
            <a:r>
              <a:rPr lang="lt-LT" sz="2000" dirty="0" err="1"/>
              <a:t>sole</a:t>
            </a:r>
            <a:r>
              <a:rPr lang="lt-LT" sz="2000" dirty="0"/>
              <a:t> </a:t>
            </a:r>
            <a:r>
              <a:rPr lang="lt-LT" sz="2000" dirty="0" err="1"/>
              <a:t>responsibility</a:t>
            </a:r>
            <a:r>
              <a:rPr lang="lt-LT" sz="2000" dirty="0"/>
              <a:t> </a:t>
            </a:r>
            <a:r>
              <a:rPr lang="lt-LT" sz="2000" dirty="0" err="1"/>
              <a:t>of</a:t>
            </a:r>
            <a:r>
              <a:rPr lang="lt-LT" sz="2000" dirty="0"/>
              <a:t> Kaunas </a:t>
            </a:r>
            <a:r>
              <a:rPr lang="lt-LT" sz="2000" dirty="0" err="1"/>
              <a:t>university</a:t>
            </a:r>
            <a:r>
              <a:rPr lang="lt-LT" sz="2000" dirty="0"/>
              <a:t> </a:t>
            </a:r>
            <a:r>
              <a:rPr lang="lt-LT" sz="2000" dirty="0" err="1"/>
              <a:t>of</a:t>
            </a:r>
            <a:r>
              <a:rPr lang="lt-LT" sz="2000" dirty="0"/>
              <a:t> </a:t>
            </a:r>
            <a:r>
              <a:rPr lang="lt-LT" sz="2000" dirty="0" err="1"/>
              <a:t>technology</a:t>
            </a:r>
            <a:r>
              <a:rPr lang="lt-LT" sz="2000" dirty="0"/>
              <a:t>, </a:t>
            </a:r>
            <a:r>
              <a:rPr lang="lt-LT" sz="2000" dirty="0" err="1"/>
              <a:t>Daugpils</a:t>
            </a:r>
            <a:r>
              <a:rPr lang="lt-LT" sz="2000" dirty="0"/>
              <a:t> </a:t>
            </a:r>
            <a:r>
              <a:rPr lang="lt-LT" sz="2000" dirty="0" err="1"/>
              <a:t>university</a:t>
            </a:r>
            <a:r>
              <a:rPr lang="lt-LT" sz="2000" dirty="0"/>
              <a:t> </a:t>
            </a:r>
            <a:r>
              <a:rPr lang="lt-LT" sz="2000" dirty="0" err="1"/>
              <a:t>and</a:t>
            </a:r>
            <a:r>
              <a:rPr lang="lt-LT" sz="2000" dirty="0"/>
              <a:t> PI PVC </a:t>
            </a:r>
            <a:r>
              <a:rPr lang="lt-LT" sz="2000" dirty="0" err="1"/>
              <a:t>and</a:t>
            </a:r>
            <a:r>
              <a:rPr lang="lt-LT" sz="2000" dirty="0"/>
              <a:t> </a:t>
            </a:r>
            <a:r>
              <a:rPr lang="lt-LT" sz="2000" dirty="0" err="1"/>
              <a:t>can</a:t>
            </a:r>
            <a:r>
              <a:rPr lang="lt-LT" sz="2000" dirty="0"/>
              <a:t> </a:t>
            </a:r>
            <a:r>
              <a:rPr lang="lt-LT" sz="2000" dirty="0" err="1"/>
              <a:t>under</a:t>
            </a:r>
            <a:r>
              <a:rPr lang="lt-LT" sz="2000" dirty="0"/>
              <a:t> </a:t>
            </a:r>
            <a:r>
              <a:rPr lang="lt-LT" sz="2000" dirty="0" err="1"/>
              <a:t>no</a:t>
            </a:r>
            <a:r>
              <a:rPr lang="lt-LT" sz="2000" dirty="0"/>
              <a:t> </a:t>
            </a:r>
            <a:r>
              <a:rPr lang="lt-LT" sz="2000" dirty="0" err="1"/>
              <a:t>circumstances</a:t>
            </a:r>
            <a:r>
              <a:rPr lang="lt-LT" sz="2000" dirty="0"/>
              <a:t> be </a:t>
            </a:r>
            <a:r>
              <a:rPr lang="lt-LT" sz="2000" dirty="0" err="1"/>
              <a:t>regarded</a:t>
            </a:r>
            <a:r>
              <a:rPr lang="lt-LT" sz="2000" dirty="0"/>
              <a:t> </a:t>
            </a:r>
            <a:r>
              <a:rPr lang="lt-LT" sz="2000" dirty="0" err="1"/>
              <a:t>as</a:t>
            </a:r>
            <a:r>
              <a:rPr lang="lt-LT" sz="2000" dirty="0"/>
              <a:t> </a:t>
            </a:r>
            <a:r>
              <a:rPr lang="lt-LT" sz="2000" dirty="0" err="1"/>
              <a:t>reflecting</a:t>
            </a:r>
            <a:r>
              <a:rPr lang="lt-LT" sz="2000" dirty="0"/>
              <a:t> </a:t>
            </a:r>
            <a:r>
              <a:rPr lang="lt-LT" sz="2000" dirty="0" err="1"/>
              <a:t>the</a:t>
            </a:r>
            <a:r>
              <a:rPr lang="lt-LT" sz="2000" dirty="0"/>
              <a:t> </a:t>
            </a:r>
            <a:r>
              <a:rPr lang="lt-LT" sz="2000" dirty="0" err="1"/>
              <a:t>position</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a:t>
            </a:r>
            <a:br>
              <a:rPr lang="lt-LT" b="1" dirty="0"/>
            </a:br>
            <a:endParaRPr lang="lt-LT"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6200" y="260648"/>
            <a:ext cx="4164417"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rotWithShape="1">
          <a:blip r:embed="rId4"/>
          <a:srcRect t="-107" r="23000"/>
          <a:stretch/>
        </p:blipFill>
        <p:spPr>
          <a:xfrm>
            <a:off x="4007768" y="3912802"/>
            <a:ext cx="4456932" cy="1079223"/>
          </a:xfrm>
          <a:prstGeom prst="rect">
            <a:avLst/>
          </a:prstGeom>
        </p:spPr>
      </p:pic>
      <p:pic>
        <p:nvPicPr>
          <p:cNvPr id="10" name="Picture 9"/>
          <p:cNvPicPr>
            <a:picLocks noChangeAspect="1"/>
          </p:cNvPicPr>
          <p:nvPr/>
        </p:nvPicPr>
        <p:blipFill rotWithShape="1">
          <a:blip r:embed="rId5"/>
          <a:srcRect l="17325" t="77999" r="16133" b="3801"/>
          <a:stretch/>
        </p:blipFill>
        <p:spPr>
          <a:xfrm>
            <a:off x="13393" y="4985792"/>
            <a:ext cx="12169352" cy="1872208"/>
          </a:xfrm>
          <a:prstGeom prst="rect">
            <a:avLst/>
          </a:prstGeom>
        </p:spPr>
      </p:pic>
    </p:spTree>
    <p:extLst>
      <p:ext uri="{BB962C8B-B14F-4D97-AF65-F5344CB8AC3E}">
        <p14:creationId xmlns:p14="http://schemas.microsoft.com/office/powerpoint/2010/main" val="1099538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a:extLst>
              <a:ext uri="{FF2B5EF4-FFF2-40B4-BE49-F238E27FC236}">
                <a16:creationId xmlns:a16="http://schemas.microsoft.com/office/drawing/2014/main" id="{928FE72E-3CEE-4B2A-8495-0AAC547602A5}"/>
              </a:ext>
            </a:extLst>
          </p:cNvPr>
          <p:cNvSpPr txBox="1">
            <a:spLocks/>
          </p:cNvSpPr>
          <p:nvPr/>
        </p:nvSpPr>
        <p:spPr>
          <a:xfrm>
            <a:off x="1127448" y="488214"/>
            <a:ext cx="8804366" cy="19757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lt-LT" b="1" dirty="0">
                <a:solidFill>
                  <a:schemeClr val="accent1">
                    <a:lumMod val="50000"/>
                  </a:schemeClr>
                </a:solidFill>
                <a:effectLst>
                  <a:outerShdw blurRad="38100" dist="38100" dir="2700000" algn="tl">
                    <a:srgbClr val="000000">
                      <a:alpha val="43137"/>
                    </a:srgbClr>
                  </a:outerShdw>
                </a:effectLst>
              </a:rPr>
            </a:br>
            <a:r>
              <a:rPr lang="lt-LT" b="1" dirty="0">
                <a:solidFill>
                  <a:schemeClr val="accent1">
                    <a:lumMod val="50000"/>
                  </a:schemeClr>
                </a:solidFill>
                <a:effectLst>
                  <a:outerShdw blurRad="38100" dist="38100" dir="2700000" algn="tl">
                    <a:srgbClr val="000000">
                      <a:alpha val="43137"/>
                    </a:srgbClr>
                  </a:outerShdw>
                </a:effectLst>
              </a:rPr>
              <a:t>BUSINESS PROCESSES</a:t>
            </a:r>
            <a:br>
              <a:rPr lang="en-US" b="1" dirty="0">
                <a:solidFill>
                  <a:schemeClr val="accent1">
                    <a:lumMod val="50000"/>
                  </a:schemeClr>
                </a:solidFill>
                <a:effectLst>
                  <a:outerShdw blurRad="38100" dist="38100" dir="2700000" algn="tl">
                    <a:srgbClr val="000000">
                      <a:alpha val="43137"/>
                    </a:srgbClr>
                  </a:outerShdw>
                </a:effectLst>
              </a:rPr>
            </a:br>
            <a:br>
              <a:rPr lang="lt-LT" b="1" dirty="0">
                <a:solidFill>
                  <a:schemeClr val="accent1">
                    <a:lumMod val="50000"/>
                  </a:schemeClr>
                </a:solidFill>
                <a:effectLst>
                  <a:outerShdw blurRad="38100" dist="38100" dir="2700000" algn="tl">
                    <a:srgbClr val="000000">
                      <a:alpha val="43137"/>
                    </a:srgbClr>
                  </a:outerShdw>
                </a:effectLst>
              </a:rPr>
            </a:br>
            <a:endParaRPr lang="lt-LT" b="1" dirty="0">
              <a:solidFill>
                <a:schemeClr val="accent1">
                  <a:lumMod val="50000"/>
                </a:schemeClr>
              </a:solidFill>
              <a:effectLst>
                <a:outerShdw blurRad="38100" dist="38100" dir="2700000" algn="tl">
                  <a:srgbClr val="000000">
                    <a:alpha val="43137"/>
                  </a:srgbClr>
                </a:outerShdw>
              </a:effectLst>
            </a:endParaRPr>
          </a:p>
        </p:txBody>
      </p:sp>
      <p:sp>
        <p:nvSpPr>
          <p:cNvPr id="2" name="Rectangle 1">
            <a:extLst>
              <a:ext uri="{FF2B5EF4-FFF2-40B4-BE49-F238E27FC236}">
                <a16:creationId xmlns:a16="http://schemas.microsoft.com/office/drawing/2014/main" id="{0E6ECD67-A79D-457F-A9C4-33BDAEC3C956}"/>
              </a:ext>
            </a:extLst>
          </p:cNvPr>
          <p:cNvSpPr/>
          <p:nvPr/>
        </p:nvSpPr>
        <p:spPr>
          <a:xfrm>
            <a:off x="2772520" y="2462102"/>
            <a:ext cx="6917408" cy="556434"/>
          </a:xfrm>
          <a:prstGeom prst="rect">
            <a:avLst/>
          </a:prstGeom>
        </p:spPr>
        <p:txBody>
          <a:bodyPr wrap="square">
            <a:spAutoFit/>
          </a:bodyPr>
          <a:lstStyle/>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en-GB" sz="2800" dirty="0">
                <a:latin typeface="Times New Roman" panose="02020603050405020304" pitchFamily="18" charset="0"/>
                <a:ea typeface="Calibri" panose="020F0502020204030204" pitchFamily="34" charset="0"/>
                <a:cs typeface="Times New Roman" panose="02020603050405020304" pitchFamily="18" charset="0"/>
              </a:rPr>
              <a:t>What is a value chain? </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0671B2C7-0274-445D-ACEE-0AD35D5D8369}"/>
              </a:ext>
            </a:extLst>
          </p:cNvPr>
          <p:cNvSpPr/>
          <p:nvPr/>
        </p:nvSpPr>
        <p:spPr>
          <a:xfrm>
            <a:off x="2783632" y="3330100"/>
            <a:ext cx="9002424" cy="556434"/>
          </a:xfrm>
          <a:prstGeom prst="rect">
            <a:avLst/>
          </a:prstGeom>
        </p:spPr>
        <p:txBody>
          <a:bodyPr wrap="square">
            <a:spAutoFit/>
          </a:bodyPr>
          <a:lstStyle/>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en-GB" sz="2800" dirty="0">
                <a:latin typeface="Times New Roman" panose="02020603050405020304" pitchFamily="18" charset="0"/>
                <a:ea typeface="Calibri" panose="020F0502020204030204" pitchFamily="34" charset="0"/>
                <a:cs typeface="Times New Roman" panose="02020603050405020304" pitchFamily="18" charset="0"/>
              </a:rPr>
              <a:t>How enterprise‘s activity is being organized?</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163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9A07382A-CFB6-4AC6-B6AE-8B0FBE1B30B8}"/>
              </a:ext>
            </a:extLst>
          </p:cNvPr>
          <p:cNvSpPr/>
          <p:nvPr/>
        </p:nvSpPr>
        <p:spPr>
          <a:xfrm>
            <a:off x="2491965" y="313764"/>
            <a:ext cx="4934556" cy="584775"/>
          </a:xfrm>
          <a:prstGeom prst="rect">
            <a:avLst/>
          </a:prstGeom>
        </p:spPr>
        <p:txBody>
          <a:bodyPr wrap="none">
            <a:spAutoFit/>
          </a:bodyPr>
          <a:lstStyle/>
          <a:p>
            <a:r>
              <a:rPr lang="en-GB" sz="3200" b="1" dirty="0">
                <a:solidFill>
                  <a:schemeClr val="accent1">
                    <a:lumMod val="50000"/>
                  </a:schemeClr>
                </a:solidFill>
              </a:rPr>
              <a:t>ENTERPRISE‘S VALUE CHAIN</a:t>
            </a:r>
            <a:endParaRPr lang="en-US" sz="3200" b="1" dirty="0">
              <a:solidFill>
                <a:schemeClr val="accent1">
                  <a:lumMod val="50000"/>
                </a:schemeClr>
              </a:solidFill>
            </a:endParaRPr>
          </a:p>
        </p:txBody>
      </p:sp>
      <p:sp>
        <p:nvSpPr>
          <p:cNvPr id="3" name="Rectangle 2">
            <a:extLst>
              <a:ext uri="{FF2B5EF4-FFF2-40B4-BE49-F238E27FC236}">
                <a16:creationId xmlns:a16="http://schemas.microsoft.com/office/drawing/2014/main" id="{4E5D5C04-5F40-4EA7-9673-73CB9866BE32}"/>
              </a:ext>
            </a:extLst>
          </p:cNvPr>
          <p:cNvSpPr/>
          <p:nvPr/>
        </p:nvSpPr>
        <p:spPr>
          <a:xfrm>
            <a:off x="1703512" y="1340768"/>
            <a:ext cx="8640960" cy="369332"/>
          </a:xfrm>
          <a:prstGeom prst="rect">
            <a:avLst/>
          </a:prstGeom>
        </p:spPr>
        <p:txBody>
          <a:bodyPr wrap="square">
            <a:spAutoFit/>
          </a:bodyPr>
          <a:lstStyle/>
          <a:p>
            <a:r>
              <a:rPr lang="en-GB" b="1" dirty="0">
                <a:solidFill>
                  <a:srgbClr val="C00000"/>
                </a:solidFill>
              </a:rPr>
              <a:t>Enterprise‘s value chain</a:t>
            </a:r>
            <a:endParaRPr lang="en-US" sz="2400" b="1" dirty="0">
              <a:solidFill>
                <a:srgbClr val="C00000"/>
              </a:solidFill>
              <a:latin typeface="+mj-lt"/>
            </a:endParaRPr>
          </a:p>
        </p:txBody>
      </p:sp>
      <p:sp>
        <p:nvSpPr>
          <p:cNvPr id="4" name="Rectangle 3">
            <a:extLst>
              <a:ext uri="{FF2B5EF4-FFF2-40B4-BE49-F238E27FC236}">
                <a16:creationId xmlns:a16="http://schemas.microsoft.com/office/drawing/2014/main" id="{3FF41C3F-E721-4B49-922B-8221504F3853}"/>
              </a:ext>
            </a:extLst>
          </p:cNvPr>
          <p:cNvSpPr/>
          <p:nvPr/>
        </p:nvSpPr>
        <p:spPr>
          <a:xfrm>
            <a:off x="1671616" y="1797462"/>
            <a:ext cx="8528840" cy="646331"/>
          </a:xfrm>
          <a:prstGeom prst="rect">
            <a:avLst/>
          </a:prstGeom>
        </p:spPr>
        <p:txBody>
          <a:bodyPr wrap="square">
            <a:spAutoFit/>
          </a:bodyPr>
          <a:lstStyle/>
          <a:p>
            <a:r>
              <a:rPr lang="lt-LT" dirty="0">
                <a:latin typeface="+mj-lt"/>
                <a:ea typeface="Calibri" panose="020F0502020204030204" pitchFamily="34" charset="0"/>
              </a:rPr>
              <a:t>– </a:t>
            </a:r>
            <a:r>
              <a:rPr lang="en-GB" dirty="0"/>
              <a:t>is internal processes, which the enterprise performs while creating, producing, selling, supplying products to clients and servicing them</a:t>
            </a:r>
            <a:endParaRPr lang="en-US" dirty="0"/>
          </a:p>
        </p:txBody>
      </p:sp>
      <p:pic>
        <p:nvPicPr>
          <p:cNvPr id="33" name="Paveikslėlis 19">
            <a:extLst>
              <a:ext uri="{FF2B5EF4-FFF2-40B4-BE49-F238E27FC236}">
                <a16:creationId xmlns:a16="http://schemas.microsoft.com/office/drawing/2014/main" id="{BF43428B-2D2B-499D-AFD4-0CFD743974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3512" y="2823908"/>
            <a:ext cx="8096792" cy="3845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Rectangle 33">
            <a:extLst>
              <a:ext uri="{FF2B5EF4-FFF2-40B4-BE49-F238E27FC236}">
                <a16:creationId xmlns:a16="http://schemas.microsoft.com/office/drawing/2014/main" id="{C8A51730-032F-45B1-A6CC-B30F8876F96F}"/>
              </a:ext>
            </a:extLst>
          </p:cNvPr>
          <p:cNvSpPr/>
          <p:nvPr/>
        </p:nvSpPr>
        <p:spPr>
          <a:xfrm>
            <a:off x="7536160" y="6300028"/>
            <a:ext cx="2089033" cy="369332"/>
          </a:xfrm>
          <a:prstGeom prst="rect">
            <a:avLst/>
          </a:prstGeom>
        </p:spPr>
        <p:txBody>
          <a:bodyPr wrap="none">
            <a:spAutoFit/>
          </a:bodyPr>
          <a:lstStyle/>
          <a:p>
            <a:r>
              <a:rPr lang="en-GB" dirty="0">
                <a:latin typeface="Times New Roman" panose="02020603050405020304" pitchFamily="18" charset="0"/>
                <a:ea typeface="Calibri" panose="020F0502020204030204" pitchFamily="34" charset="0"/>
              </a:rPr>
              <a:t>Porter‘s value chain </a:t>
            </a:r>
            <a:endParaRPr lang="en-US" dirty="0"/>
          </a:p>
        </p:txBody>
      </p:sp>
    </p:spTree>
    <p:extLst>
      <p:ext uri="{BB962C8B-B14F-4D97-AF65-F5344CB8AC3E}">
        <p14:creationId xmlns:p14="http://schemas.microsoft.com/office/powerpoint/2010/main" val="2234184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1000"/>
                                        <p:tgtEl>
                                          <p:spTgt spid="33"/>
                                        </p:tgtEl>
                                      </p:cBhvr>
                                    </p:animEffect>
                                    <p:anim calcmode="lin" valueType="num">
                                      <p:cBhvr>
                                        <p:cTn id="8" dur="1000" fill="hold"/>
                                        <p:tgtEl>
                                          <p:spTgt spid="33"/>
                                        </p:tgtEl>
                                        <p:attrNameLst>
                                          <p:attrName>ppt_x</p:attrName>
                                        </p:attrNameLst>
                                      </p:cBhvr>
                                      <p:tavLst>
                                        <p:tav tm="0">
                                          <p:val>
                                            <p:strVal val="#ppt_x"/>
                                          </p:val>
                                        </p:tav>
                                        <p:tav tm="100000">
                                          <p:val>
                                            <p:strVal val="#ppt_x"/>
                                          </p:val>
                                        </p:tav>
                                      </p:tavLst>
                                    </p:anim>
                                    <p:anim calcmode="lin" valueType="num">
                                      <p:cBhvr>
                                        <p:cTn id="9" dur="1000" fill="hold"/>
                                        <p:tgtEl>
                                          <p:spTgt spid="3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fade">
                                      <p:cBhvr>
                                        <p:cTn id="12" dur="1000"/>
                                        <p:tgtEl>
                                          <p:spTgt spid="34"/>
                                        </p:tgtEl>
                                      </p:cBhvr>
                                    </p:animEffect>
                                    <p:anim calcmode="lin" valueType="num">
                                      <p:cBhvr>
                                        <p:cTn id="13" dur="1000" fill="hold"/>
                                        <p:tgtEl>
                                          <p:spTgt spid="34"/>
                                        </p:tgtEl>
                                        <p:attrNameLst>
                                          <p:attrName>ppt_x</p:attrName>
                                        </p:attrNameLst>
                                      </p:cBhvr>
                                      <p:tavLst>
                                        <p:tav tm="0">
                                          <p:val>
                                            <p:strVal val="#ppt_x"/>
                                          </p:val>
                                        </p:tav>
                                        <p:tav tm="100000">
                                          <p:val>
                                            <p:strVal val="#ppt_x"/>
                                          </p:val>
                                        </p:tav>
                                      </p:tavLst>
                                    </p:anim>
                                    <p:anim calcmode="lin" valueType="num">
                                      <p:cBhvr>
                                        <p:cTn id="14"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B701DC78-A498-4909-8F7E-3A7B13CFF11B}"/>
              </a:ext>
            </a:extLst>
          </p:cNvPr>
          <p:cNvSpPr/>
          <p:nvPr/>
        </p:nvSpPr>
        <p:spPr>
          <a:xfrm>
            <a:off x="8688288" y="2628810"/>
            <a:ext cx="3563155" cy="1077218"/>
          </a:xfrm>
          <a:prstGeom prst="rect">
            <a:avLst/>
          </a:prstGeom>
        </p:spPr>
        <p:txBody>
          <a:bodyPr wrap="square">
            <a:spAutoFit/>
          </a:bodyPr>
          <a:lstStyle/>
          <a:p>
            <a:pPr algn="ctr"/>
            <a:r>
              <a:rPr lang="en-GB" sz="3200" b="1" dirty="0">
                <a:solidFill>
                  <a:schemeClr val="accent1">
                    <a:lumMod val="50000"/>
                  </a:schemeClr>
                </a:solidFill>
              </a:rPr>
              <a:t>PRIMARY PROCESSES</a:t>
            </a:r>
            <a:endParaRPr lang="en-US" sz="3200" b="1" dirty="0">
              <a:solidFill>
                <a:schemeClr val="accent1">
                  <a:lumMod val="50000"/>
                </a:schemeClr>
              </a:solidFill>
            </a:endParaRPr>
          </a:p>
        </p:txBody>
      </p:sp>
      <p:pic>
        <p:nvPicPr>
          <p:cNvPr id="2050" name="Paveikslėlis 3">
            <a:extLst>
              <a:ext uri="{FF2B5EF4-FFF2-40B4-BE49-F238E27FC236}">
                <a16:creationId xmlns:a16="http://schemas.microsoft.com/office/drawing/2014/main" id="{E8670C68-D4AA-4502-84B9-A721680B48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7568" y="310277"/>
            <a:ext cx="6152803" cy="6517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2920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B701DC78-A498-4909-8F7E-3A7B13CFF11B}"/>
              </a:ext>
            </a:extLst>
          </p:cNvPr>
          <p:cNvSpPr/>
          <p:nvPr/>
        </p:nvSpPr>
        <p:spPr>
          <a:xfrm>
            <a:off x="8688288" y="2628810"/>
            <a:ext cx="3563155" cy="1077218"/>
          </a:xfrm>
          <a:prstGeom prst="rect">
            <a:avLst/>
          </a:prstGeom>
        </p:spPr>
        <p:txBody>
          <a:bodyPr wrap="square">
            <a:spAutoFit/>
          </a:bodyPr>
          <a:lstStyle/>
          <a:p>
            <a:pPr algn="ctr"/>
            <a:r>
              <a:rPr lang="en-GB" sz="3200" b="1" dirty="0">
                <a:solidFill>
                  <a:schemeClr val="accent1">
                    <a:lumMod val="50000"/>
                  </a:schemeClr>
                </a:solidFill>
              </a:rPr>
              <a:t>SECONDARY PROCESSES</a:t>
            </a:r>
            <a:endParaRPr lang="en-US" sz="3200" b="1" dirty="0">
              <a:solidFill>
                <a:schemeClr val="accent1">
                  <a:lumMod val="50000"/>
                </a:schemeClr>
              </a:solidFill>
            </a:endParaRPr>
          </a:p>
        </p:txBody>
      </p:sp>
      <p:pic>
        <p:nvPicPr>
          <p:cNvPr id="3074" name="Paveikslėlis 4">
            <a:extLst>
              <a:ext uri="{FF2B5EF4-FFF2-40B4-BE49-F238E27FC236}">
                <a16:creationId xmlns:a16="http://schemas.microsoft.com/office/drawing/2014/main" id="{A12EDFC7-DE2F-4031-AAF7-1191AA18B5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1584" y="606152"/>
            <a:ext cx="6684555" cy="5775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44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3019093E-4858-4EBD-8C89-C4D7AAEFD2A7}"/>
              </a:ext>
            </a:extLst>
          </p:cNvPr>
          <p:cNvSpPr/>
          <p:nvPr/>
        </p:nvSpPr>
        <p:spPr>
          <a:xfrm>
            <a:off x="8688288" y="2780928"/>
            <a:ext cx="3384376" cy="2062103"/>
          </a:xfrm>
          <a:prstGeom prst="rect">
            <a:avLst/>
          </a:prstGeom>
        </p:spPr>
        <p:txBody>
          <a:bodyPr wrap="square">
            <a:spAutoFit/>
          </a:bodyPr>
          <a:lstStyle/>
          <a:p>
            <a:pPr algn="ctr"/>
            <a:r>
              <a:rPr lang="en-GB" sz="3200" b="1" dirty="0">
                <a:solidFill>
                  <a:schemeClr val="accent1">
                    <a:lumMod val="50000"/>
                  </a:schemeClr>
                </a:solidFill>
              </a:rPr>
              <a:t>STAGES OF ENTERPRISE’S PROCESSES MANAGEMENT</a:t>
            </a:r>
            <a:endParaRPr lang="en-US" sz="3200" b="1" dirty="0">
              <a:solidFill>
                <a:schemeClr val="accent1">
                  <a:lumMod val="50000"/>
                </a:schemeClr>
              </a:solidFill>
            </a:endParaRPr>
          </a:p>
        </p:txBody>
      </p:sp>
      <p:pic>
        <p:nvPicPr>
          <p:cNvPr id="4098" name="Paveikslėlis 5">
            <a:extLst>
              <a:ext uri="{FF2B5EF4-FFF2-40B4-BE49-F238E27FC236}">
                <a16:creationId xmlns:a16="http://schemas.microsoft.com/office/drawing/2014/main" id="{2B73A251-E541-4EF6-8B62-9D06016D9E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0485" y="188640"/>
            <a:ext cx="6219821" cy="655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4825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E64A5BBD-CCC8-4D94-9738-C63E358269A3}"/>
              </a:ext>
            </a:extLst>
          </p:cNvPr>
          <p:cNvSpPr/>
          <p:nvPr/>
        </p:nvSpPr>
        <p:spPr>
          <a:xfrm>
            <a:off x="2135560" y="1124744"/>
            <a:ext cx="2114425" cy="523220"/>
          </a:xfrm>
          <a:prstGeom prst="rect">
            <a:avLst/>
          </a:prstGeom>
        </p:spPr>
        <p:txBody>
          <a:bodyPr wrap="none">
            <a:spAutoFit/>
          </a:bodyPr>
          <a:lstStyle/>
          <a:p>
            <a:r>
              <a:rPr lang="en-GB" sz="2800" b="1" dirty="0">
                <a:solidFill>
                  <a:srgbClr val="C00000"/>
                </a:solidFill>
              </a:rPr>
              <a:t>Goals setting</a:t>
            </a:r>
            <a:endParaRPr lang="en-US" sz="2800" dirty="0">
              <a:solidFill>
                <a:srgbClr val="C00000"/>
              </a:solidFill>
            </a:endParaRPr>
          </a:p>
        </p:txBody>
      </p:sp>
      <p:sp>
        <p:nvSpPr>
          <p:cNvPr id="4" name="Rectangle 3">
            <a:extLst>
              <a:ext uri="{FF2B5EF4-FFF2-40B4-BE49-F238E27FC236}">
                <a16:creationId xmlns:a16="http://schemas.microsoft.com/office/drawing/2014/main" id="{29FA62DE-B7AB-4E4D-96A1-5C9AC78380DF}"/>
              </a:ext>
            </a:extLst>
          </p:cNvPr>
          <p:cNvSpPr/>
          <p:nvPr/>
        </p:nvSpPr>
        <p:spPr>
          <a:xfrm>
            <a:off x="1271464" y="1833176"/>
            <a:ext cx="10225136" cy="729430"/>
          </a:xfrm>
          <a:prstGeom prst="rect">
            <a:avLst/>
          </a:prstGeom>
        </p:spPr>
        <p:txBody>
          <a:bodyPr wrap="square">
            <a:spAutoFit/>
          </a:bodyPr>
          <a:lstStyle/>
          <a:p>
            <a:pPr algn="just">
              <a:lnSpc>
                <a:spcPct val="115000"/>
              </a:lnSpc>
              <a:spcAft>
                <a:spcPts val="1000"/>
              </a:spcAft>
              <a:tabLst>
                <a:tab pos="450215" algn="l"/>
                <a:tab pos="810260" algn="l"/>
              </a:tabLst>
            </a:pPr>
            <a:r>
              <a:rPr lang="lt-LT" dirty="0">
                <a:latin typeface="+mj-lt"/>
              </a:rPr>
              <a:t>Goals </a:t>
            </a:r>
            <a:r>
              <a:rPr lang="en-GB" dirty="0">
                <a:latin typeface="+mj-lt"/>
              </a:rPr>
              <a:t>show what the enterprise wants to achieve in future</a:t>
            </a:r>
            <a:r>
              <a:rPr lang="lt-LT" dirty="0">
                <a:latin typeface="+mj-lt"/>
                <a:ea typeface="Calibri" panose="020F0502020204030204" pitchFamily="34" charset="0"/>
                <a:cs typeface="Times New Roman" panose="02020603050405020304" pitchFamily="18" charset="0"/>
              </a:rPr>
              <a:t>. </a:t>
            </a:r>
            <a:r>
              <a:rPr lang="en-GB" dirty="0">
                <a:latin typeface="+mj-lt"/>
              </a:rPr>
              <a:t>it is important to follow a principle </a:t>
            </a:r>
            <a:r>
              <a:rPr lang="en-GB" b="1" dirty="0">
                <a:latin typeface="+mj-lt"/>
              </a:rPr>
              <a:t>SMART</a:t>
            </a:r>
            <a:r>
              <a:rPr lang="en-GB" dirty="0">
                <a:latin typeface="+mj-lt"/>
              </a:rPr>
              <a:t> during formulation of the goals</a:t>
            </a:r>
            <a:r>
              <a:rPr lang="lt-LT" dirty="0">
                <a:latin typeface="+mj-lt"/>
                <a:ea typeface="Calibri" panose="020F0502020204030204" pitchFamily="34" charset="0"/>
                <a:cs typeface="Times New Roman" panose="02020603050405020304" pitchFamily="18" charset="0"/>
              </a:rPr>
              <a:t> :</a:t>
            </a:r>
            <a:endParaRPr lang="en-US" sz="1600" dirty="0">
              <a:effectLst/>
              <a:latin typeface="+mj-lt"/>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6C761A42-BDCD-4361-85C4-8E7BD44FB063}"/>
              </a:ext>
            </a:extLst>
          </p:cNvPr>
          <p:cNvSpPr/>
          <p:nvPr/>
        </p:nvSpPr>
        <p:spPr>
          <a:xfrm>
            <a:off x="407368" y="2749565"/>
            <a:ext cx="11449272" cy="3950312"/>
          </a:xfrm>
          <a:prstGeom prst="rect">
            <a:avLst/>
          </a:prstGeom>
        </p:spPr>
        <p:txBody>
          <a:bodyPr wrap="square">
            <a:spAutoFit/>
          </a:bodyPr>
          <a:lstStyle/>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lt-LT" sz="2000" b="1" dirty="0">
                <a:solidFill>
                  <a:srgbClr val="C00000"/>
                </a:solidFill>
                <a:latin typeface="+mj-lt"/>
                <a:ea typeface="Calibri" panose="020F0502020204030204" pitchFamily="34" charset="0"/>
                <a:cs typeface="Times New Roman" panose="02020603050405020304" pitchFamily="18" charset="0"/>
              </a:rPr>
              <a:t>S</a:t>
            </a:r>
            <a:r>
              <a:rPr lang="lt-LT" sz="2000" dirty="0">
                <a:latin typeface="+mj-lt"/>
                <a:ea typeface="Calibri" panose="020F0502020204030204" pitchFamily="34" charset="0"/>
                <a:cs typeface="Times New Roman" panose="02020603050405020304" pitchFamily="18" charset="0"/>
              </a:rPr>
              <a:t> (</a:t>
            </a:r>
            <a:r>
              <a:rPr lang="lt-LT" sz="2000" b="1" dirty="0">
                <a:solidFill>
                  <a:srgbClr val="C00000"/>
                </a:solidFill>
                <a:latin typeface="+mj-lt"/>
                <a:ea typeface="Calibri" panose="020F0502020204030204" pitchFamily="34" charset="0"/>
                <a:cs typeface="Times New Roman" panose="02020603050405020304" pitchFamily="18" charset="0"/>
              </a:rPr>
              <a:t>s</a:t>
            </a:r>
            <a:r>
              <a:rPr lang="lt-LT" sz="2000" dirty="0">
                <a:latin typeface="+mj-lt"/>
                <a:ea typeface="Calibri" panose="020F0502020204030204" pitchFamily="34" charset="0"/>
                <a:cs typeface="Times New Roman" panose="02020603050405020304" pitchFamily="18" charset="0"/>
              </a:rPr>
              <a:t>pecific) –</a:t>
            </a:r>
            <a:r>
              <a:rPr lang="en-GB" dirty="0">
                <a:latin typeface="+mj-lt"/>
              </a:rPr>
              <a:t>clear. It has to be told clearly what should be achieved, for example, to increase market‘s part, to decrease production costs, to implement new technologies</a:t>
            </a:r>
            <a:endParaRPr lang="lt-LT"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lt-LT" sz="2000" b="1" dirty="0">
                <a:solidFill>
                  <a:srgbClr val="C00000"/>
                </a:solidFill>
                <a:latin typeface="+mj-lt"/>
                <a:ea typeface="Calibri" panose="020F0502020204030204" pitchFamily="34" charset="0"/>
                <a:cs typeface="Times New Roman" panose="02020603050405020304" pitchFamily="18" charset="0"/>
              </a:rPr>
              <a:t>M</a:t>
            </a:r>
            <a:r>
              <a:rPr lang="lt-LT" sz="2000" dirty="0">
                <a:latin typeface="+mj-lt"/>
                <a:ea typeface="Calibri" panose="020F0502020204030204" pitchFamily="34" charset="0"/>
                <a:cs typeface="Times New Roman" panose="02020603050405020304" pitchFamily="18" charset="0"/>
              </a:rPr>
              <a:t> (</a:t>
            </a:r>
            <a:r>
              <a:rPr lang="lt-LT" sz="2000" b="1" dirty="0">
                <a:solidFill>
                  <a:srgbClr val="C00000"/>
                </a:solidFill>
                <a:latin typeface="+mj-lt"/>
                <a:ea typeface="Calibri" panose="020F0502020204030204" pitchFamily="34" charset="0"/>
                <a:cs typeface="Times New Roman" panose="02020603050405020304" pitchFamily="18" charset="0"/>
              </a:rPr>
              <a:t>m</a:t>
            </a:r>
            <a:r>
              <a:rPr lang="lt-LT" sz="2000" dirty="0">
                <a:latin typeface="+mj-lt"/>
                <a:ea typeface="Calibri" panose="020F0502020204030204" pitchFamily="34" charset="0"/>
                <a:cs typeface="Times New Roman" panose="02020603050405020304" pitchFamily="18" charset="0"/>
              </a:rPr>
              <a:t>easurable) – </a:t>
            </a:r>
            <a:r>
              <a:rPr lang="en-GB" dirty="0">
                <a:latin typeface="+mj-lt"/>
              </a:rPr>
              <a:t>– measurable. The goal should include quantitative or qualitative measures of goal achievement</a:t>
            </a:r>
            <a:endParaRPr lang="lt-LT"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lt-LT" sz="2000" b="1" dirty="0">
                <a:solidFill>
                  <a:srgbClr val="C00000"/>
                </a:solidFill>
                <a:latin typeface="+mj-lt"/>
                <a:ea typeface="Calibri" panose="020F0502020204030204" pitchFamily="34" charset="0"/>
                <a:cs typeface="Times New Roman" panose="02020603050405020304" pitchFamily="18" charset="0"/>
              </a:rPr>
              <a:t>A</a:t>
            </a:r>
            <a:r>
              <a:rPr lang="lt-LT" sz="2000" dirty="0">
                <a:latin typeface="+mj-lt"/>
                <a:ea typeface="Calibri" panose="020F0502020204030204" pitchFamily="34" charset="0"/>
                <a:cs typeface="Times New Roman" panose="02020603050405020304" pitchFamily="18" charset="0"/>
              </a:rPr>
              <a:t> (</a:t>
            </a:r>
            <a:r>
              <a:rPr lang="lt-LT" sz="2000" b="1" dirty="0">
                <a:solidFill>
                  <a:srgbClr val="C00000"/>
                </a:solidFill>
                <a:latin typeface="+mj-lt"/>
                <a:ea typeface="Calibri" panose="020F0502020204030204" pitchFamily="34" charset="0"/>
                <a:cs typeface="Times New Roman" panose="02020603050405020304" pitchFamily="18" charset="0"/>
              </a:rPr>
              <a:t>a</a:t>
            </a:r>
            <a:r>
              <a:rPr lang="lt-LT" sz="2000" dirty="0">
                <a:latin typeface="+mj-lt"/>
                <a:ea typeface="Calibri" panose="020F0502020204030204" pitchFamily="34" charset="0"/>
                <a:cs typeface="Times New Roman" panose="02020603050405020304" pitchFamily="18" charset="0"/>
              </a:rPr>
              <a:t>greed upon) – </a:t>
            </a:r>
            <a:r>
              <a:rPr lang="en-GB" dirty="0">
                <a:latin typeface="+mj-lt"/>
              </a:rPr>
              <a:t>coordinated. Goals have to be not contradicting each other</a:t>
            </a:r>
            <a:endParaRPr lang="lt-LT"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lt-LT" sz="2000" b="1" dirty="0">
                <a:solidFill>
                  <a:srgbClr val="C00000"/>
                </a:solidFill>
                <a:latin typeface="+mj-lt"/>
                <a:ea typeface="Calibri" panose="020F0502020204030204" pitchFamily="34" charset="0"/>
                <a:cs typeface="Times New Roman" panose="02020603050405020304" pitchFamily="18" charset="0"/>
              </a:rPr>
              <a:t>R</a:t>
            </a:r>
            <a:r>
              <a:rPr lang="lt-LT" sz="2000" dirty="0">
                <a:latin typeface="+mj-lt"/>
                <a:ea typeface="Calibri" panose="020F0502020204030204" pitchFamily="34" charset="0"/>
                <a:cs typeface="Times New Roman" panose="02020603050405020304" pitchFamily="18" charset="0"/>
              </a:rPr>
              <a:t> (</a:t>
            </a:r>
            <a:r>
              <a:rPr lang="lt-LT" sz="2000" b="1" dirty="0">
                <a:solidFill>
                  <a:srgbClr val="C00000"/>
                </a:solidFill>
                <a:latin typeface="+mj-lt"/>
                <a:ea typeface="Calibri" panose="020F0502020204030204" pitchFamily="34" charset="0"/>
                <a:cs typeface="Times New Roman" panose="02020603050405020304" pitchFamily="18" charset="0"/>
              </a:rPr>
              <a:t>r</a:t>
            </a:r>
            <a:r>
              <a:rPr lang="lt-LT" sz="2000" dirty="0">
                <a:latin typeface="+mj-lt"/>
                <a:ea typeface="Calibri" panose="020F0502020204030204" pitchFamily="34" charset="0"/>
                <a:cs typeface="Times New Roman" panose="02020603050405020304" pitchFamily="18" charset="0"/>
              </a:rPr>
              <a:t>ealistic) – </a:t>
            </a:r>
            <a:r>
              <a:rPr lang="en-GB" dirty="0">
                <a:latin typeface="+mj-lt"/>
              </a:rPr>
              <a:t>real. Goals must be formulated by assessing available resources and competencies</a:t>
            </a:r>
            <a:endParaRPr lang="lt-LT"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Wingdings" panose="05000000000000000000" pitchFamily="2" charset="2"/>
              <a:buChar char="q"/>
              <a:tabLst>
                <a:tab pos="450215" algn="l"/>
                <a:tab pos="810260" algn="l"/>
              </a:tabLst>
            </a:pPr>
            <a:r>
              <a:rPr lang="lt-LT" sz="2000" b="1" dirty="0">
                <a:solidFill>
                  <a:srgbClr val="C00000"/>
                </a:solidFill>
                <a:latin typeface="+mj-lt"/>
                <a:ea typeface="Calibri" panose="020F0502020204030204" pitchFamily="34" charset="0"/>
                <a:cs typeface="Times New Roman" panose="02020603050405020304" pitchFamily="18" charset="0"/>
              </a:rPr>
              <a:t>T</a:t>
            </a:r>
            <a:r>
              <a:rPr lang="lt-LT" sz="2000" dirty="0">
                <a:latin typeface="+mj-lt"/>
                <a:ea typeface="Calibri" panose="020F0502020204030204" pitchFamily="34" charset="0"/>
                <a:cs typeface="Times New Roman" panose="02020603050405020304" pitchFamily="18" charset="0"/>
              </a:rPr>
              <a:t> (</a:t>
            </a:r>
            <a:r>
              <a:rPr lang="lt-LT" sz="2000" b="1" dirty="0">
                <a:solidFill>
                  <a:srgbClr val="C00000"/>
                </a:solidFill>
                <a:latin typeface="+mj-lt"/>
                <a:ea typeface="Calibri" panose="020F0502020204030204" pitchFamily="34" charset="0"/>
                <a:cs typeface="Times New Roman" panose="02020603050405020304" pitchFamily="18" charset="0"/>
              </a:rPr>
              <a:t>t</a:t>
            </a:r>
            <a:r>
              <a:rPr lang="lt-LT" sz="2000" dirty="0">
                <a:latin typeface="+mj-lt"/>
                <a:ea typeface="Calibri" panose="020F0502020204030204" pitchFamily="34" charset="0"/>
                <a:cs typeface="Times New Roman" panose="02020603050405020304" pitchFamily="18" charset="0"/>
              </a:rPr>
              <a:t>ime-bound) – </a:t>
            </a:r>
            <a:r>
              <a:rPr lang="en-GB" dirty="0">
                <a:latin typeface="+mj-lt"/>
              </a:rPr>
              <a:t>reasoned in time. There must be enough time to achieve the goals, however, there should be not too much time to avoid indulgence</a:t>
            </a:r>
            <a:endParaRPr lang="en-US" sz="2000" dirty="0">
              <a:effectLst/>
              <a:latin typeface="+mj-l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72201999-D3A1-4E7E-A603-0EF7C5CF4DD0}"/>
              </a:ext>
            </a:extLst>
          </p:cNvPr>
          <p:cNvSpPr/>
          <p:nvPr/>
        </p:nvSpPr>
        <p:spPr>
          <a:xfrm>
            <a:off x="2279576" y="91371"/>
            <a:ext cx="6264696" cy="1077218"/>
          </a:xfrm>
          <a:prstGeom prst="rect">
            <a:avLst/>
          </a:prstGeom>
        </p:spPr>
        <p:txBody>
          <a:bodyPr wrap="square">
            <a:spAutoFit/>
          </a:bodyPr>
          <a:lstStyle/>
          <a:p>
            <a:pPr algn="ctr"/>
            <a:r>
              <a:rPr lang="en-GB" sz="3200" b="1" dirty="0">
                <a:solidFill>
                  <a:schemeClr val="accent1">
                    <a:lumMod val="50000"/>
                  </a:schemeClr>
                </a:solidFill>
              </a:rPr>
              <a:t>STAGES OF ENTERPRISE’S PROCESSES MANAGEMENT</a:t>
            </a:r>
            <a:endParaRPr lang="en-US" sz="3200" b="1" dirty="0">
              <a:solidFill>
                <a:schemeClr val="accent1">
                  <a:lumMod val="50000"/>
                </a:schemeClr>
              </a:solidFill>
            </a:endParaRPr>
          </a:p>
        </p:txBody>
      </p:sp>
    </p:spTree>
    <p:extLst>
      <p:ext uri="{BB962C8B-B14F-4D97-AF65-F5344CB8AC3E}">
        <p14:creationId xmlns:p14="http://schemas.microsoft.com/office/powerpoint/2010/main" val="9707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1000"/>
                                        <p:tgtEl>
                                          <p:spTgt spid="5">
                                            <p:txEl>
                                              <p:pRg st="6" end="6"/>
                                            </p:txEl>
                                          </p:spTgt>
                                        </p:tgtEl>
                                      </p:cBhvr>
                                    </p:animEffect>
                                    <p:anim calcmode="lin" valueType="num">
                                      <p:cBhvr>
                                        <p:cTn id="29"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1000"/>
                                        <p:tgtEl>
                                          <p:spTgt spid="5">
                                            <p:txEl>
                                              <p:pRg st="8" end="8"/>
                                            </p:txEl>
                                          </p:spTgt>
                                        </p:tgtEl>
                                      </p:cBhvr>
                                    </p:animEffect>
                                    <p:anim calcmode="lin" valueType="num">
                                      <p:cBhvr>
                                        <p:cTn id="36"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E5EB3CAD-CD50-40F4-A5F7-10D376A3E7A3}"/>
              </a:ext>
            </a:extLst>
          </p:cNvPr>
          <p:cNvSpPr/>
          <p:nvPr/>
        </p:nvSpPr>
        <p:spPr>
          <a:xfrm>
            <a:off x="2872471" y="1268760"/>
            <a:ext cx="1292341" cy="492122"/>
          </a:xfrm>
          <a:prstGeom prst="rect">
            <a:avLst/>
          </a:prstGeom>
        </p:spPr>
        <p:txBody>
          <a:bodyPr wrap="none">
            <a:spAutoFit/>
          </a:bodyPr>
          <a:lstStyle/>
          <a:p>
            <a:pPr algn="just">
              <a:lnSpc>
                <a:spcPct val="115000"/>
              </a:lnSpc>
              <a:spcAft>
                <a:spcPts val="1000"/>
              </a:spcAft>
              <a:tabLst>
                <a:tab pos="450215" algn="l"/>
                <a:tab pos="810260" algn="l"/>
              </a:tabLst>
            </a:pPr>
            <a:r>
              <a:rPr lang="lt-LT" sz="2400" b="1" dirty="0">
                <a:solidFill>
                  <a:srgbClr val="C00000"/>
                </a:solidFill>
                <a:ea typeface="Calibri" panose="020F0502020204030204" pitchFamily="34" charset="0"/>
                <a:cs typeface="Times New Roman" panose="02020603050405020304" pitchFamily="18" charset="0"/>
              </a:rPr>
              <a:t>Planning</a:t>
            </a:r>
            <a:endParaRPr lang="en-US" sz="2400" dirty="0">
              <a:solidFill>
                <a:srgbClr val="C00000"/>
              </a:solidFill>
              <a:effectLst/>
              <a:ea typeface="Calibri" panose="020F0502020204030204" pitchFamily="34" charset="0"/>
              <a:cs typeface="Times New Roman" panose="02020603050405020304" pitchFamily="18" charset="0"/>
            </a:endParaRPr>
          </a:p>
        </p:txBody>
      </p:sp>
      <p:sp>
        <p:nvSpPr>
          <p:cNvPr id="19" name="Rectangle 18">
            <a:extLst>
              <a:ext uri="{FF2B5EF4-FFF2-40B4-BE49-F238E27FC236}">
                <a16:creationId xmlns:a16="http://schemas.microsoft.com/office/drawing/2014/main" id="{5A13DA57-1168-481E-A46F-CAA46B97089E}"/>
              </a:ext>
            </a:extLst>
          </p:cNvPr>
          <p:cNvSpPr/>
          <p:nvPr/>
        </p:nvSpPr>
        <p:spPr>
          <a:xfrm>
            <a:off x="1199456" y="1885996"/>
            <a:ext cx="10585176" cy="707886"/>
          </a:xfrm>
          <a:prstGeom prst="rect">
            <a:avLst/>
          </a:prstGeom>
        </p:spPr>
        <p:txBody>
          <a:bodyPr wrap="square">
            <a:spAutoFit/>
          </a:bodyPr>
          <a:lstStyle/>
          <a:p>
            <a:r>
              <a:rPr lang="en-GB" sz="2000" dirty="0">
                <a:latin typeface="+mj-lt"/>
              </a:rPr>
              <a:t>Planning describes what actions the enterprise or its subdivision should take to reach the goals raised to them</a:t>
            </a:r>
            <a:endParaRPr lang="en-US" sz="2000" dirty="0">
              <a:latin typeface="+mj-lt"/>
            </a:endParaRPr>
          </a:p>
        </p:txBody>
      </p:sp>
      <p:sp>
        <p:nvSpPr>
          <p:cNvPr id="20" name="Rectangle 19">
            <a:extLst>
              <a:ext uri="{FF2B5EF4-FFF2-40B4-BE49-F238E27FC236}">
                <a16:creationId xmlns:a16="http://schemas.microsoft.com/office/drawing/2014/main" id="{B9391A8F-A740-4C4B-816A-A276ED9DCF8B}"/>
              </a:ext>
            </a:extLst>
          </p:cNvPr>
          <p:cNvSpPr/>
          <p:nvPr/>
        </p:nvSpPr>
        <p:spPr>
          <a:xfrm>
            <a:off x="1211288" y="2807802"/>
            <a:ext cx="4894032" cy="400110"/>
          </a:xfrm>
          <a:prstGeom prst="rect">
            <a:avLst/>
          </a:prstGeom>
        </p:spPr>
        <p:txBody>
          <a:bodyPr wrap="none">
            <a:spAutoFit/>
          </a:bodyPr>
          <a:lstStyle/>
          <a:p>
            <a:r>
              <a:rPr lang="en-GB" dirty="0"/>
              <a:t>Plans can be created by following three principles</a:t>
            </a:r>
            <a:r>
              <a:rPr lang="lt-LT" sz="2000" dirty="0">
                <a:latin typeface="+mj-lt"/>
                <a:ea typeface="Calibri" panose="020F0502020204030204" pitchFamily="34" charset="0"/>
              </a:rPr>
              <a:t>:</a:t>
            </a:r>
            <a:endParaRPr lang="en-US" sz="2000" dirty="0">
              <a:latin typeface="+mj-lt"/>
            </a:endParaRPr>
          </a:p>
        </p:txBody>
      </p:sp>
      <p:sp>
        <p:nvSpPr>
          <p:cNvPr id="21" name="Rectangle 20">
            <a:extLst>
              <a:ext uri="{FF2B5EF4-FFF2-40B4-BE49-F238E27FC236}">
                <a16:creationId xmlns:a16="http://schemas.microsoft.com/office/drawing/2014/main" id="{E802A6A5-057E-42BF-B8D8-2656D0FF9C8F}"/>
              </a:ext>
            </a:extLst>
          </p:cNvPr>
          <p:cNvSpPr/>
          <p:nvPr/>
        </p:nvSpPr>
        <p:spPr>
          <a:xfrm>
            <a:off x="599728" y="3456213"/>
            <a:ext cx="10992544" cy="3447098"/>
          </a:xfrm>
          <a:prstGeom prst="rect">
            <a:avLst/>
          </a:prstGeom>
        </p:spPr>
        <p:txBody>
          <a:bodyPr wrap="square">
            <a:spAutoFit/>
          </a:bodyPr>
          <a:lstStyle/>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en-GB" sz="2000" dirty="0">
                <a:latin typeface="+mj-lt"/>
              </a:rPr>
              <a:t>Planning from top to bottom. Plans are being created at the enterprise’s highest management level and given to medium and lowest management levels</a:t>
            </a:r>
            <a:endParaRPr lang="lt-LT" sz="2000" dirty="0">
              <a:latin typeface="+mj-lt"/>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lt-LT"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lt-LT" sz="2000" dirty="0">
                <a:latin typeface="+mj-lt"/>
                <a:ea typeface="Calibri" panose="020F0502020204030204" pitchFamily="34" charset="0"/>
                <a:cs typeface="Times New Roman" panose="02020603050405020304" pitchFamily="18" charset="0"/>
              </a:rPr>
              <a:t> </a:t>
            </a:r>
            <a:r>
              <a:rPr lang="en-GB" sz="2000" dirty="0">
                <a:latin typeface="+mj-lt"/>
              </a:rPr>
              <a:t>Planning from bottom to top. The goals and instruments to reach them are being formed at the lowest management level</a:t>
            </a:r>
            <a:endParaRPr lang="lt-LT" sz="2000" dirty="0">
              <a:latin typeface="+mj-lt"/>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000" dirty="0">
              <a:latin typeface="+mj-lt"/>
              <a:ea typeface="Calibri" panose="020F0502020204030204" pitchFamily="34" charset="0"/>
              <a:cs typeface="Times New Roman" panose="02020603050405020304" pitchFamily="18" charset="0"/>
            </a:endParaRPr>
          </a:p>
          <a:p>
            <a:pPr marL="342900" indent="-342900">
              <a:buFont typeface="Wingdings" panose="05000000000000000000" pitchFamily="2" charset="2"/>
              <a:buChar char="q"/>
            </a:pPr>
            <a:r>
              <a:rPr lang="en-GB" sz="2000" dirty="0">
                <a:latin typeface="+mj-lt"/>
              </a:rPr>
              <a:t>Countermining. This is combination of the first and second planning principles, however, here the main role goes to the medium management level that has to assess if the operational plans created at the lowest management level echo and concretize the strategical plans created at the highest management level</a:t>
            </a:r>
            <a:endParaRPr lang="en-US" sz="2000" dirty="0">
              <a:latin typeface="+mj-lt"/>
            </a:endParaRPr>
          </a:p>
        </p:txBody>
      </p:sp>
      <p:sp>
        <p:nvSpPr>
          <p:cNvPr id="8" name="Rectangle 7">
            <a:extLst>
              <a:ext uri="{FF2B5EF4-FFF2-40B4-BE49-F238E27FC236}">
                <a16:creationId xmlns:a16="http://schemas.microsoft.com/office/drawing/2014/main" id="{4397A076-B068-41C1-9E4E-202EF3B20554}"/>
              </a:ext>
            </a:extLst>
          </p:cNvPr>
          <p:cNvSpPr/>
          <p:nvPr/>
        </p:nvSpPr>
        <p:spPr>
          <a:xfrm>
            <a:off x="2279576" y="91371"/>
            <a:ext cx="6264696" cy="1077218"/>
          </a:xfrm>
          <a:prstGeom prst="rect">
            <a:avLst/>
          </a:prstGeom>
        </p:spPr>
        <p:txBody>
          <a:bodyPr wrap="square">
            <a:spAutoFit/>
          </a:bodyPr>
          <a:lstStyle/>
          <a:p>
            <a:pPr algn="ctr"/>
            <a:r>
              <a:rPr lang="en-GB" sz="3200" b="1" dirty="0">
                <a:solidFill>
                  <a:schemeClr val="accent1">
                    <a:lumMod val="50000"/>
                  </a:schemeClr>
                </a:solidFill>
              </a:rPr>
              <a:t>STAGES OF ENTERPRISE’S PROCESSES MANAGEMENT</a:t>
            </a:r>
            <a:endParaRPr lang="en-US" sz="3200" b="1" dirty="0">
              <a:solidFill>
                <a:schemeClr val="accent1">
                  <a:lumMod val="50000"/>
                </a:schemeClr>
              </a:solidFill>
            </a:endParaRPr>
          </a:p>
        </p:txBody>
      </p:sp>
    </p:spTree>
    <p:extLst>
      <p:ext uri="{BB962C8B-B14F-4D97-AF65-F5344CB8AC3E}">
        <p14:creationId xmlns:p14="http://schemas.microsoft.com/office/powerpoint/2010/main" val="55470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1">
                                            <p:txEl>
                                              <p:pRg st="0" end="0"/>
                                            </p:txEl>
                                          </p:spTgt>
                                        </p:tgtEl>
                                        <p:attrNameLst>
                                          <p:attrName>style.visibility</p:attrName>
                                        </p:attrNameLst>
                                      </p:cBhvr>
                                      <p:to>
                                        <p:strVal val="visible"/>
                                      </p:to>
                                    </p:set>
                                    <p:animEffect transition="in" filter="fade">
                                      <p:cBhvr>
                                        <p:cTn id="14" dur="1000"/>
                                        <p:tgtEl>
                                          <p:spTgt spid="21">
                                            <p:txEl>
                                              <p:pRg st="0" end="0"/>
                                            </p:txEl>
                                          </p:spTgt>
                                        </p:tgtEl>
                                      </p:cBhvr>
                                    </p:animEffect>
                                    <p:anim calcmode="lin" valueType="num">
                                      <p:cBhvr>
                                        <p:cTn id="15" dur="1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1">
                                            <p:txEl>
                                              <p:pRg st="2" end="2"/>
                                            </p:txEl>
                                          </p:spTgt>
                                        </p:tgtEl>
                                        <p:attrNameLst>
                                          <p:attrName>style.visibility</p:attrName>
                                        </p:attrNameLst>
                                      </p:cBhvr>
                                      <p:to>
                                        <p:strVal val="visible"/>
                                      </p:to>
                                    </p:set>
                                    <p:animEffect transition="in" filter="fade">
                                      <p:cBhvr>
                                        <p:cTn id="21" dur="1000"/>
                                        <p:tgtEl>
                                          <p:spTgt spid="21">
                                            <p:txEl>
                                              <p:pRg st="2" end="2"/>
                                            </p:txEl>
                                          </p:spTgt>
                                        </p:tgtEl>
                                      </p:cBhvr>
                                    </p:animEffect>
                                    <p:anim calcmode="lin" valueType="num">
                                      <p:cBhvr>
                                        <p:cTn id="22" dur="1000" fill="hold"/>
                                        <p:tgtEl>
                                          <p:spTgt spid="2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1">
                                            <p:txEl>
                                              <p:pRg st="4" end="4"/>
                                            </p:txEl>
                                          </p:spTgt>
                                        </p:tgtEl>
                                        <p:attrNameLst>
                                          <p:attrName>style.visibility</p:attrName>
                                        </p:attrNameLst>
                                      </p:cBhvr>
                                      <p:to>
                                        <p:strVal val="visible"/>
                                      </p:to>
                                    </p:set>
                                    <p:animEffect transition="in" filter="fade">
                                      <p:cBhvr>
                                        <p:cTn id="28" dur="1000"/>
                                        <p:tgtEl>
                                          <p:spTgt spid="21">
                                            <p:txEl>
                                              <p:pRg st="4" end="4"/>
                                            </p:txEl>
                                          </p:spTgt>
                                        </p:tgtEl>
                                      </p:cBhvr>
                                    </p:animEffect>
                                    <p:anim calcmode="lin" valueType="num">
                                      <p:cBhvr>
                                        <p:cTn id="29" dur="1000" fill="hold"/>
                                        <p:tgtEl>
                                          <p:spTgt spid="2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4ED65452-01F0-4EA3-97F6-58A71C5BB685}"/>
              </a:ext>
            </a:extLst>
          </p:cNvPr>
          <p:cNvSpPr/>
          <p:nvPr/>
        </p:nvSpPr>
        <p:spPr>
          <a:xfrm>
            <a:off x="2296891" y="1735662"/>
            <a:ext cx="2590196" cy="558743"/>
          </a:xfrm>
          <a:prstGeom prst="rect">
            <a:avLst/>
          </a:prstGeom>
        </p:spPr>
        <p:txBody>
          <a:bodyPr wrap="none">
            <a:spAutoFit/>
          </a:bodyPr>
          <a:lstStyle/>
          <a:p>
            <a:pPr algn="just">
              <a:lnSpc>
                <a:spcPct val="115000"/>
              </a:lnSpc>
              <a:spcAft>
                <a:spcPts val="1000"/>
              </a:spcAft>
              <a:tabLst>
                <a:tab pos="450215" algn="l"/>
                <a:tab pos="810260" algn="l"/>
              </a:tabLst>
            </a:pPr>
            <a:r>
              <a:rPr lang="en-GB" sz="2800" b="1" dirty="0">
                <a:solidFill>
                  <a:srgbClr val="C00000"/>
                </a:solidFill>
              </a:rPr>
              <a:t>Implementation</a:t>
            </a:r>
            <a:endParaRPr lang="en-US" sz="2800" dirty="0">
              <a:solidFill>
                <a:srgbClr val="C00000"/>
              </a:solidFill>
              <a:effectLst/>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8E788E75-45F1-4331-804E-A12AD83925D9}"/>
              </a:ext>
            </a:extLst>
          </p:cNvPr>
          <p:cNvSpPr/>
          <p:nvPr/>
        </p:nvSpPr>
        <p:spPr>
          <a:xfrm>
            <a:off x="2135560" y="3284984"/>
            <a:ext cx="7584504" cy="1631216"/>
          </a:xfrm>
          <a:prstGeom prst="rect">
            <a:avLst/>
          </a:prstGeom>
        </p:spPr>
        <p:txBody>
          <a:bodyPr wrap="square">
            <a:spAutoFit/>
          </a:bodyPr>
          <a:lstStyle/>
          <a:p>
            <a:pPr marL="285750" indent="-285750">
              <a:buFont typeface="Wingdings" panose="05000000000000000000" pitchFamily="2" charset="2"/>
              <a:buChar char="q"/>
            </a:pPr>
            <a:r>
              <a:rPr lang="en-GB" sz="2000" dirty="0">
                <a:latin typeface="+mj-lt"/>
              </a:rPr>
              <a:t>The highest management level is responsible for implementation of strategical plans of entire organization</a:t>
            </a:r>
            <a:endParaRPr lang="lt-LT" sz="2000" dirty="0">
              <a:latin typeface="+mj-lt"/>
            </a:endParaRPr>
          </a:p>
          <a:p>
            <a:pPr marL="285750" indent="-285750">
              <a:buFont typeface="Wingdings" panose="05000000000000000000" pitchFamily="2" charset="2"/>
              <a:buChar char="q"/>
            </a:pPr>
            <a:endParaRPr lang="lt-LT" sz="2000" dirty="0">
              <a:latin typeface="+mj-lt"/>
              <a:ea typeface="Calibri" panose="020F0502020204030204" pitchFamily="34" charset="0"/>
            </a:endParaRPr>
          </a:p>
          <a:p>
            <a:pPr marL="285750" indent="-285750">
              <a:buFont typeface="Wingdings" panose="05000000000000000000" pitchFamily="2" charset="2"/>
              <a:buChar char="q"/>
            </a:pPr>
            <a:r>
              <a:rPr lang="en-GB" sz="2000" dirty="0">
                <a:latin typeface="+mj-lt"/>
              </a:rPr>
              <a:t>The medium and lowest management levels are responsible for implementation of tactical and operational plans of particular areas</a:t>
            </a:r>
            <a:endParaRPr lang="en-US" sz="2000" dirty="0">
              <a:latin typeface="+mj-lt"/>
            </a:endParaRPr>
          </a:p>
        </p:txBody>
      </p:sp>
      <p:sp>
        <p:nvSpPr>
          <p:cNvPr id="7" name="Rectangle 6">
            <a:extLst>
              <a:ext uri="{FF2B5EF4-FFF2-40B4-BE49-F238E27FC236}">
                <a16:creationId xmlns:a16="http://schemas.microsoft.com/office/drawing/2014/main" id="{4338D81E-7F43-4A9F-AED0-ABBCD43FBF55}"/>
              </a:ext>
            </a:extLst>
          </p:cNvPr>
          <p:cNvSpPr/>
          <p:nvPr/>
        </p:nvSpPr>
        <p:spPr>
          <a:xfrm>
            <a:off x="2279576" y="91371"/>
            <a:ext cx="6264696" cy="1077218"/>
          </a:xfrm>
          <a:prstGeom prst="rect">
            <a:avLst/>
          </a:prstGeom>
        </p:spPr>
        <p:txBody>
          <a:bodyPr wrap="square">
            <a:spAutoFit/>
          </a:bodyPr>
          <a:lstStyle/>
          <a:p>
            <a:pPr algn="ctr"/>
            <a:r>
              <a:rPr lang="en-GB" sz="3200" b="1" dirty="0">
                <a:solidFill>
                  <a:schemeClr val="accent1">
                    <a:lumMod val="50000"/>
                  </a:schemeClr>
                </a:solidFill>
              </a:rPr>
              <a:t>STAGES OF ENTERPRISE’S PROCESSES MANAGEMENT</a:t>
            </a:r>
            <a:endParaRPr lang="en-US" sz="3200" b="1" dirty="0">
              <a:solidFill>
                <a:schemeClr val="accent1">
                  <a:lumMod val="50000"/>
                </a:schemeClr>
              </a:solidFill>
            </a:endParaRPr>
          </a:p>
        </p:txBody>
      </p:sp>
    </p:spTree>
    <p:extLst>
      <p:ext uri="{BB962C8B-B14F-4D97-AF65-F5344CB8AC3E}">
        <p14:creationId xmlns:p14="http://schemas.microsoft.com/office/powerpoint/2010/main" val="94472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onus (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nus" id="{3A12B276-9763-4F22-8716-A3A4A8CF717D}" vid="{BAC5128B-4E77-412A-BA5B-0ABF4F6AA9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bonus (1)</Template>
  <TotalTime>467</TotalTime>
  <Words>532</Words>
  <Application>Microsoft Office PowerPoint</Application>
  <PresentationFormat>Widescreen</PresentationFormat>
  <Paragraphs>68</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Courier New</vt:lpstr>
      <vt:lpstr>Times New Roman</vt:lpstr>
      <vt:lpstr>Wingdings</vt:lpstr>
      <vt:lpstr>bonus (1)</vt:lpstr>
      <vt:lpstr>  Mentoring for youth entrepreneurship support.  BONUS LT-LV  This publication has been produced with the financial assistance of the European Union. The contents of this publication are the sole responsibility of Kaunas university of technology, Daugpils university and PI PVC and can under no circumstances be regarded as reflecting the position of the European Union.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Mentoring for youth entrepreneurship support.  BONUS LT-LV  This publication has been produced with the financial assistance of the European Union. The contents of this publication are the sole responsibility of Kaunas university of technology, Daugpils university and PI PVC and can under no circumstances be regarded as reflecting the position of the European Union.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Savanevičienė Asta</cp:lastModifiedBy>
  <cp:revision>30</cp:revision>
  <dcterms:created xsi:type="dcterms:W3CDTF">2017-08-16T19:14:54Z</dcterms:created>
  <dcterms:modified xsi:type="dcterms:W3CDTF">2018-05-04T05:55:49Z</dcterms:modified>
</cp:coreProperties>
</file>